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71" r:id="rId6"/>
    <p:sldId id="262" r:id="rId7"/>
    <p:sldId id="263" r:id="rId8"/>
    <p:sldId id="272" r:id="rId9"/>
    <p:sldId id="266" r:id="rId10"/>
    <p:sldId id="267" r:id="rId11"/>
    <p:sldId id="270" r:id="rId12"/>
  </p:sldIdLst>
  <p:sldSz cx="18288000" cy="10287000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Playfair Display Bold" panose="020B0604020202020204" charset="-52"/>
      <p:regular r:id="rId17"/>
    </p:embeddedFont>
    <p:embeddedFont>
      <p:font typeface="Raleway" panose="020B0604020202020204" charset="-52"/>
      <p:regular r:id="rId18"/>
    </p:embeddedFont>
    <p:embeddedFont>
      <p:font typeface="Raleway Bold" panose="020B0604020202020204" charset="-52"/>
      <p:regular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3" d="100"/>
          <a:sy n="73" d="100"/>
        </p:scale>
        <p:origin x="594" y="-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4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Меня зовут Жизнь (Ларсен Э.) - купить книгу с доставкой в интернет-магазине  «Читай-город». ISBN: 978-5-6045048-8-8">
            <a:extLst>
              <a:ext uri="{FF2B5EF4-FFF2-40B4-BE49-F238E27FC236}">
                <a16:creationId xmlns:a16="http://schemas.microsoft.com/office/drawing/2014/main" id="{A8DDB7B9-F7B4-4D6B-928F-AFDF8862464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40"/>
          <a:stretch/>
        </p:blipFill>
        <p:spPr bwMode="auto">
          <a:xfrm>
            <a:off x="7491043" y="5443"/>
            <a:ext cx="10796957" cy="1061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/>
          <p:cNvSpPr/>
          <p:nvPr/>
        </p:nvSpPr>
        <p:spPr>
          <a:xfrm>
            <a:off x="-358621" y="-335158"/>
            <a:ext cx="3911039" cy="10957317"/>
          </a:xfrm>
          <a:prstGeom prst="rect">
            <a:avLst/>
          </a:prstGeom>
          <a:solidFill>
            <a:srgbClr val="BEA8A7">
              <a:alpha val="19607"/>
            </a:srgbClr>
          </a:solidFill>
        </p:spPr>
      </p:sp>
      <p:sp>
        <p:nvSpPr>
          <p:cNvPr id="3" name="TextBox 3"/>
          <p:cNvSpPr txBox="1"/>
          <p:nvPr/>
        </p:nvSpPr>
        <p:spPr>
          <a:xfrm>
            <a:off x="1219200" y="1866900"/>
            <a:ext cx="13125498" cy="1459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940"/>
              </a:lnSpc>
            </a:pPr>
            <a:r>
              <a:rPr lang="en-US" sz="2100" spc="315" dirty="0">
                <a:solidFill>
                  <a:srgbClr val="302E2C"/>
                </a:solidFill>
                <a:latin typeface="Raleway"/>
              </a:rPr>
              <a:t>СПБ ГБУ </a:t>
            </a:r>
            <a:r>
              <a:rPr lang="ru-RU" sz="2100" spc="315" dirty="0">
                <a:solidFill>
                  <a:srgbClr val="302E2C"/>
                </a:solidFill>
                <a:latin typeface="Raleway"/>
              </a:rPr>
              <a:t>"</a:t>
            </a:r>
            <a:r>
              <a:rPr lang="en-US" sz="2100" spc="315" dirty="0">
                <a:solidFill>
                  <a:srgbClr val="302E2C"/>
                </a:solidFill>
                <a:latin typeface="Raleway"/>
              </a:rPr>
              <a:t>ЦБС ПЕТРОГРАДСКОГО РАЙОНА"</a:t>
            </a:r>
          </a:p>
          <a:p>
            <a:pPr algn="r">
              <a:lnSpc>
                <a:spcPts val="2940"/>
              </a:lnSpc>
            </a:pPr>
            <a:r>
              <a:rPr lang="en-US" sz="2100" spc="315" dirty="0">
                <a:solidFill>
                  <a:srgbClr val="302E2C"/>
                </a:solidFill>
                <a:latin typeface="Raleway"/>
              </a:rPr>
              <a:t>ЦЕНТРАЛЬНАЯ РАЙОННАЯ ДЕТСКАЯ БИБЛИОТЕКА</a:t>
            </a:r>
            <a:endParaRPr lang="ru-RU" sz="2100" spc="315" dirty="0">
              <a:solidFill>
                <a:srgbClr val="302E2C"/>
              </a:solidFill>
              <a:latin typeface="Raleway"/>
            </a:endParaRPr>
          </a:p>
          <a:p>
            <a:pPr algn="r">
              <a:lnSpc>
                <a:spcPts val="2940"/>
              </a:lnSpc>
            </a:pPr>
            <a:r>
              <a:rPr lang="ru-RU" sz="2100" spc="315" dirty="0">
                <a:solidFill>
                  <a:srgbClr val="302E2C"/>
                </a:solidFill>
                <a:latin typeface="Raleway"/>
              </a:rPr>
              <a:t>ИННОВАЦИОННЫЙ ЦЕНТР ДЕТСКОГО ЧТЕНИЯ </a:t>
            </a:r>
          </a:p>
          <a:p>
            <a:pPr algn="r">
              <a:lnSpc>
                <a:spcPts val="2940"/>
              </a:lnSpc>
            </a:pPr>
            <a:r>
              <a:rPr lang="ru-RU" sz="2100" spc="315" dirty="0">
                <a:solidFill>
                  <a:srgbClr val="302E2C"/>
                </a:solidFill>
                <a:latin typeface="Raleway"/>
              </a:rPr>
              <a:t>"БИБЛИОТЕКА КНИЖНЫХ ГЕРОЕВ"</a:t>
            </a:r>
            <a:endParaRPr lang="en-US" sz="2100" spc="315" dirty="0">
              <a:solidFill>
                <a:srgbClr val="302E2C"/>
              </a:solidFill>
              <a:latin typeface="Raleway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1028700" y="2414679"/>
            <a:ext cx="15597553" cy="6855196"/>
            <a:chOff x="0" y="0"/>
            <a:chExt cx="20796737" cy="9140260"/>
          </a:xfrm>
        </p:grpSpPr>
        <p:sp>
          <p:nvSpPr>
            <p:cNvPr id="6" name="AutoShape 6"/>
            <p:cNvSpPr/>
            <p:nvPr/>
          </p:nvSpPr>
          <p:spPr>
            <a:xfrm>
              <a:off x="944303" y="6959023"/>
              <a:ext cx="19852434" cy="62271"/>
            </a:xfrm>
            <a:prstGeom prst="rect">
              <a:avLst/>
            </a:prstGeom>
            <a:solidFill>
              <a:srgbClr val="302E2C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944303" y="3091528"/>
              <a:ext cx="19848850" cy="16414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9600"/>
                </a:lnSpc>
              </a:pPr>
              <a:r>
                <a:rPr lang="ru-RU" sz="9600" spc="192" dirty="0">
                  <a:solidFill>
                    <a:schemeClr val="accent6">
                      <a:lumMod val="75000"/>
                    </a:schemeClr>
                  </a:solidFill>
                  <a:latin typeface="Playfair Display Bold"/>
                </a:rPr>
                <a:t>МЕНЯ ЗОВУТ ЖИЗНЬ</a:t>
              </a:r>
              <a:endParaRPr lang="en-US" sz="9600" spc="192" dirty="0">
                <a:solidFill>
                  <a:schemeClr val="accent6">
                    <a:lumMod val="75000"/>
                  </a:schemeClr>
                </a:solidFill>
                <a:latin typeface="Playfair Display Bold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944303" y="7662847"/>
              <a:ext cx="19848850" cy="14774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480"/>
                </a:lnSpc>
              </a:pPr>
              <a:r>
                <a:rPr lang="ru-RU" sz="3200" spc="160" dirty="0">
                  <a:solidFill>
                    <a:srgbClr val="302E2C"/>
                  </a:solidFill>
                  <a:latin typeface="Raleway"/>
                </a:rPr>
                <a:t>КНИГИ ДЛЯ ЧТЕНИЯ ДЕТЯМ В БОЛЬНИЦАХ</a:t>
              </a:r>
            </a:p>
            <a:p>
              <a:pPr>
                <a:lnSpc>
                  <a:spcPts val="4480"/>
                </a:lnSpc>
              </a:pPr>
              <a:endParaRPr lang="en-US" sz="3200" spc="160" dirty="0">
                <a:solidFill>
                  <a:srgbClr val="302E2C"/>
                </a:solidFill>
                <a:latin typeface="Raleway"/>
              </a:endParaRPr>
            </a:p>
          </p:txBody>
        </p:sp>
        <p:grpSp>
          <p:nvGrpSpPr>
            <p:cNvPr id="9" name="Group 9"/>
            <p:cNvGrpSpPr/>
            <p:nvPr/>
          </p:nvGrpSpPr>
          <p:grpSpPr>
            <a:xfrm>
              <a:off x="0" y="0"/>
              <a:ext cx="1175469" cy="1215454"/>
              <a:chOff x="0" y="0"/>
              <a:chExt cx="628022" cy="649385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628022" cy="649385"/>
              </a:xfrm>
              <a:custGeom>
                <a:avLst/>
                <a:gdLst/>
                <a:ahLst/>
                <a:cxnLst/>
                <a:rect l="l" t="t" r="r" b="b"/>
                <a:pathLst>
                  <a:path w="628022" h="649385">
                    <a:moveTo>
                      <a:pt x="464192" y="0"/>
                    </a:moveTo>
                    <a:lnTo>
                      <a:pt x="0" y="0"/>
                    </a:lnTo>
                    <a:lnTo>
                      <a:pt x="0" y="649385"/>
                    </a:lnTo>
                    <a:lnTo>
                      <a:pt x="76200" y="649385"/>
                    </a:lnTo>
                    <a:lnTo>
                      <a:pt x="76200" y="76200"/>
                    </a:lnTo>
                    <a:lnTo>
                      <a:pt x="628022" y="76200"/>
                    </a:lnTo>
                    <a:lnTo>
                      <a:pt x="628022" y="0"/>
                    </a:lnTo>
                    <a:close/>
                  </a:path>
                </a:pathLst>
              </a:custGeom>
              <a:solidFill>
                <a:srgbClr val="302E2C"/>
              </a:solidFill>
            </p:spPr>
          </p:sp>
        </p:grpSp>
      </p:grp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7B76F83-BB67-4CC2-966C-764FA9D853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73200" y="-695179"/>
            <a:ext cx="4514874" cy="451487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4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7848600" y="773697"/>
            <a:ext cx="9777549" cy="4165387"/>
            <a:chOff x="-2482473" y="783627"/>
            <a:chExt cx="13036732" cy="5553849"/>
          </a:xfrm>
        </p:grpSpPr>
        <p:sp>
          <p:nvSpPr>
            <p:cNvPr id="4" name="AutoShape 4"/>
            <p:cNvSpPr/>
            <p:nvPr/>
          </p:nvSpPr>
          <p:spPr>
            <a:xfrm>
              <a:off x="0" y="2930534"/>
              <a:ext cx="9813775" cy="49256"/>
            </a:xfrm>
            <a:prstGeom prst="rect">
              <a:avLst/>
            </a:prstGeom>
            <a:solidFill>
              <a:srgbClr val="302E2C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1825" y="783627"/>
              <a:ext cx="9811950" cy="217153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5540"/>
                </a:lnSpc>
              </a:pPr>
              <a:r>
                <a:rPr lang="ru-RU" sz="6600" spc="46" dirty="0">
                  <a:solidFill>
                    <a:srgbClr val="302E2C"/>
                  </a:solidFill>
                  <a:latin typeface="Playfair Display Bold"/>
                </a:rPr>
                <a:t>Красное дерево</a:t>
              </a:r>
              <a:endParaRPr lang="en-US" sz="6600" spc="46" dirty="0">
                <a:solidFill>
                  <a:srgbClr val="302E2C"/>
                </a:solidFill>
                <a:latin typeface="Playfair Display Bold"/>
              </a:endParaRPr>
            </a:p>
            <a:p>
              <a:pPr>
                <a:lnSpc>
                  <a:spcPts val="3693"/>
                </a:lnSpc>
              </a:pPr>
              <a:endParaRPr lang="en-US" sz="3078" spc="30" dirty="0">
                <a:solidFill>
                  <a:srgbClr val="302E2C"/>
                </a:solidFill>
                <a:latin typeface="Playfair Display Bold"/>
              </a:endParaRPr>
            </a:p>
            <a:p>
              <a:pPr>
                <a:lnSpc>
                  <a:spcPts val="3462"/>
                </a:lnSpc>
              </a:pPr>
              <a:endParaRPr lang="en-US" sz="3078" spc="30" dirty="0">
                <a:solidFill>
                  <a:srgbClr val="302E2C"/>
                </a:solidFill>
                <a:latin typeface="Playfair Display Bold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-413513" y="2647631"/>
              <a:ext cx="9811949" cy="218863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227"/>
                </a:lnSpc>
              </a:pPr>
              <a:endParaRPr dirty="0"/>
            </a:p>
            <a:p>
              <a:pPr>
                <a:lnSpc>
                  <a:spcPts val="3227"/>
                </a:lnSpc>
              </a:pPr>
              <a:r>
                <a:rPr lang="ru-RU" sz="2689" spc="188" dirty="0">
                  <a:solidFill>
                    <a:srgbClr val="302E2C"/>
                  </a:solidFill>
                  <a:latin typeface="Raleway Bold"/>
                </a:rPr>
                <a:t>АВТОР И ИЛЛЮСТРАТОР</a:t>
              </a:r>
              <a:r>
                <a:rPr lang="en-US" sz="2689" spc="188" dirty="0">
                  <a:solidFill>
                    <a:srgbClr val="302E2C"/>
                  </a:solidFill>
                  <a:latin typeface="Raleway Bold"/>
                </a:rPr>
                <a:t>:</a:t>
              </a:r>
              <a:r>
                <a:rPr lang="ru-RU" sz="2689" spc="188" dirty="0">
                  <a:solidFill>
                    <a:srgbClr val="302E2C"/>
                  </a:solidFill>
                  <a:latin typeface="Raleway Bold"/>
                </a:rPr>
                <a:t> </a:t>
              </a:r>
            </a:p>
            <a:p>
              <a:pPr>
                <a:lnSpc>
                  <a:spcPts val="3227"/>
                </a:lnSpc>
              </a:pPr>
              <a:r>
                <a:rPr lang="ru-RU" sz="2689" spc="188" dirty="0">
                  <a:solidFill>
                    <a:schemeClr val="bg1">
                      <a:lumMod val="50000"/>
                    </a:schemeClr>
                  </a:solidFill>
                  <a:latin typeface="Raleway Bold"/>
                </a:rPr>
                <a:t>ШОН ТАН </a:t>
              </a:r>
              <a:endParaRPr lang="en-US" sz="2689" spc="188" dirty="0">
                <a:solidFill>
                  <a:schemeClr val="bg1">
                    <a:lumMod val="50000"/>
                  </a:schemeClr>
                </a:solidFill>
                <a:latin typeface="Raleway Bold"/>
              </a:endParaRPr>
            </a:p>
            <a:p>
              <a:pPr>
                <a:lnSpc>
                  <a:spcPts val="3227"/>
                </a:lnSpc>
              </a:pPr>
              <a:r>
                <a:rPr lang="en-US" sz="2400" spc="188" dirty="0">
                  <a:solidFill>
                    <a:srgbClr val="302E2C"/>
                  </a:solidFill>
                  <a:latin typeface="Raleway Bold"/>
                </a:rPr>
                <a:t>И</a:t>
              </a:r>
              <a:r>
                <a:rPr lang="ru-RU" sz="2400" spc="188" dirty="0">
                  <a:solidFill>
                    <a:srgbClr val="302E2C"/>
                  </a:solidFill>
                  <a:latin typeface="Raleway Bold"/>
                </a:rPr>
                <a:t>ЗДАТЕЛЬСТВО: </a:t>
              </a:r>
              <a:r>
                <a:rPr lang="ru-RU" sz="2400" spc="188" dirty="0">
                  <a:solidFill>
                    <a:schemeClr val="bg1">
                      <a:lumMod val="50000"/>
                    </a:schemeClr>
                  </a:solidFill>
                  <a:latin typeface="Raleway Bold"/>
                </a:rPr>
                <a:t>Комильфо</a:t>
              </a:r>
              <a:r>
                <a:rPr lang="ru-RU" sz="2689" spc="188" dirty="0">
                  <a:solidFill>
                    <a:schemeClr val="bg1">
                      <a:lumMod val="50000"/>
                    </a:schemeClr>
                  </a:solidFill>
                  <a:latin typeface="Raleway Bold"/>
                </a:rPr>
                <a:t>, 2015 </a:t>
              </a:r>
              <a:r>
                <a:rPr lang="en-US" sz="2689" spc="188" dirty="0">
                  <a:solidFill>
                    <a:schemeClr val="bg1">
                      <a:lumMod val="50000"/>
                    </a:schemeClr>
                  </a:solidFill>
                  <a:latin typeface="Raleway Bold"/>
                </a:rPr>
                <a:t> 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-2482473" y="5319333"/>
              <a:ext cx="13036732" cy="101814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100"/>
                </a:lnSpc>
              </a:pPr>
              <a:r>
                <a:rPr lang="ru-RU" sz="2214" spc="110" dirty="0">
                  <a:solidFill>
                    <a:srgbClr val="302E2C"/>
                  </a:solidFill>
                  <a:latin typeface="Raleway"/>
                </a:rPr>
                <a:t>Но внезапно вот оно - прямо перед тобой.</a:t>
              </a:r>
            </a:p>
            <a:p>
              <a:pPr algn="ctr">
                <a:lnSpc>
                  <a:spcPts val="3100"/>
                </a:lnSpc>
              </a:pPr>
              <a:r>
                <a:rPr lang="ru-RU" sz="2214" spc="110" dirty="0">
                  <a:solidFill>
                    <a:srgbClr val="302E2C"/>
                  </a:solidFill>
                  <a:latin typeface="Raleway"/>
                </a:rPr>
                <a:t>Яркое и живое терпеливо ждет тебя.</a:t>
              </a: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21312579">
            <a:off x="2672849" y="9230366"/>
            <a:ext cx="4831762" cy="620778"/>
          </a:xfrm>
          <a:prstGeom prst="rect">
            <a:avLst/>
          </a:prstGeom>
        </p:spPr>
      </p:pic>
      <p:sp>
        <p:nvSpPr>
          <p:cNvPr id="11" name="AutoShape 2">
            <a:extLst>
              <a:ext uri="{FF2B5EF4-FFF2-40B4-BE49-F238E27FC236}">
                <a16:creationId xmlns:a16="http://schemas.microsoft.com/office/drawing/2014/main" id="{D7D0937A-6FBC-4BEF-A7DB-E35E293BE5E5}"/>
              </a:ext>
            </a:extLst>
          </p:cNvPr>
          <p:cNvSpPr/>
          <p:nvPr/>
        </p:nvSpPr>
        <p:spPr>
          <a:xfrm>
            <a:off x="1028700" y="-252793"/>
            <a:ext cx="9029700" cy="10792587"/>
          </a:xfrm>
          <a:prstGeom prst="rect">
            <a:avLst/>
          </a:prstGeom>
          <a:solidFill>
            <a:srgbClr val="BEA8A7">
              <a:alpha val="19607"/>
            </a:srgbClr>
          </a:solidFill>
        </p:spPr>
      </p:sp>
      <p:pic>
        <p:nvPicPr>
          <p:cNvPr id="10244" name="Picture 4" descr="Красное дерево (Шон Тан)">
            <a:extLst>
              <a:ext uri="{FF2B5EF4-FFF2-40B4-BE49-F238E27FC236}">
                <a16:creationId xmlns:a16="http://schemas.microsoft.com/office/drawing/2014/main" id="{D099018D-75C2-4D5C-AA03-0A2E6678CD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78" t="4284" r="18244" b="6961"/>
          <a:stretch/>
        </p:blipFill>
        <p:spPr bwMode="auto">
          <a:xfrm>
            <a:off x="1513478" y="379267"/>
            <a:ext cx="6542154" cy="8644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Шон Тан">
            <a:extLst>
              <a:ext uri="{FF2B5EF4-FFF2-40B4-BE49-F238E27FC236}">
                <a16:creationId xmlns:a16="http://schemas.microsoft.com/office/drawing/2014/main" id="{A4FE2222-92FE-47E7-A1E6-AE9E60BA8F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5849" y="5545487"/>
            <a:ext cx="6002280" cy="3995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4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358621" y="-335158"/>
            <a:ext cx="3911039" cy="10957317"/>
          </a:xfrm>
          <a:prstGeom prst="rect">
            <a:avLst/>
          </a:prstGeom>
          <a:solidFill>
            <a:srgbClr val="BEA8A7">
              <a:alpha val="19607"/>
            </a:srgbClr>
          </a:solidFill>
        </p:spPr>
      </p:sp>
      <p:grpSp>
        <p:nvGrpSpPr>
          <p:cNvPr id="4" name="Group 4"/>
          <p:cNvGrpSpPr/>
          <p:nvPr/>
        </p:nvGrpSpPr>
        <p:grpSpPr>
          <a:xfrm>
            <a:off x="1028700" y="1633586"/>
            <a:ext cx="15597553" cy="7120858"/>
            <a:chOff x="0" y="0"/>
            <a:chExt cx="20796737" cy="9494477"/>
          </a:xfrm>
        </p:grpSpPr>
        <p:sp>
          <p:nvSpPr>
            <p:cNvPr id="5" name="AutoShape 5"/>
            <p:cNvSpPr/>
            <p:nvPr/>
          </p:nvSpPr>
          <p:spPr>
            <a:xfrm>
              <a:off x="944303" y="5004916"/>
              <a:ext cx="19852434" cy="62271"/>
            </a:xfrm>
            <a:prstGeom prst="rect">
              <a:avLst/>
            </a:prstGeom>
            <a:solidFill>
              <a:srgbClr val="302E2C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944303" y="1215453"/>
              <a:ext cx="19848850" cy="273579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8000"/>
                </a:lnSpc>
              </a:pPr>
              <a:r>
                <a:rPr lang="en-US" sz="8000" spc="160" dirty="0">
                  <a:solidFill>
                    <a:schemeClr val="accent6">
                      <a:lumMod val="75000"/>
                    </a:schemeClr>
                  </a:solidFill>
                  <a:latin typeface="Playfair Display Bold"/>
                </a:rPr>
                <a:t>СПАСИБО </a:t>
              </a:r>
              <a:endParaRPr lang="ru-RU" sz="8000" spc="160" dirty="0">
                <a:solidFill>
                  <a:schemeClr val="accent6">
                    <a:lumMod val="75000"/>
                  </a:schemeClr>
                </a:solidFill>
                <a:latin typeface="Playfair Display Bold"/>
              </a:endParaRPr>
            </a:p>
            <a:p>
              <a:pPr>
                <a:lnSpc>
                  <a:spcPts val="8000"/>
                </a:lnSpc>
              </a:pPr>
              <a:r>
                <a:rPr lang="en-US" sz="8000" spc="160" dirty="0">
                  <a:solidFill>
                    <a:schemeClr val="accent6">
                      <a:lumMod val="75000"/>
                    </a:schemeClr>
                  </a:solidFill>
                  <a:latin typeface="Playfair Display Bold"/>
                </a:rPr>
                <a:t>ЗА </a:t>
              </a:r>
              <a:r>
                <a:rPr lang="ru-RU" sz="8000" spc="160" dirty="0">
                  <a:solidFill>
                    <a:schemeClr val="accent6">
                      <a:lumMod val="75000"/>
                    </a:schemeClr>
                  </a:solidFill>
                  <a:latin typeface="Playfair Display Bold"/>
                </a:rPr>
                <a:t>РАЗГОВОР</a:t>
              </a:r>
              <a:r>
                <a:rPr lang="en-US" sz="8000" spc="160" dirty="0">
                  <a:solidFill>
                    <a:schemeClr val="accent6">
                      <a:lumMod val="75000"/>
                    </a:schemeClr>
                  </a:solidFill>
                  <a:latin typeface="Playfair Display Bold"/>
                </a:rPr>
                <a:t>!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944303" y="5708740"/>
              <a:ext cx="13736897" cy="378573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4480"/>
                </a:lnSpc>
              </a:pPr>
              <a:r>
                <a:rPr lang="en-US" sz="3200" spc="160" dirty="0" err="1">
                  <a:solidFill>
                    <a:srgbClr val="302E2C"/>
                  </a:solidFill>
                  <a:latin typeface="Raleway"/>
                </a:rPr>
                <a:t>презентацию</a:t>
              </a:r>
              <a:r>
                <a:rPr lang="en-US" sz="3200" spc="160" dirty="0">
                  <a:solidFill>
                    <a:srgbClr val="302E2C"/>
                  </a:solidFill>
                  <a:latin typeface="Raleway"/>
                </a:rPr>
                <a:t> </a:t>
              </a:r>
              <a:r>
                <a:rPr lang="en-US" sz="3200" spc="160" dirty="0" err="1">
                  <a:solidFill>
                    <a:srgbClr val="302E2C"/>
                  </a:solidFill>
                  <a:latin typeface="Raleway"/>
                </a:rPr>
                <a:t>подготовила</a:t>
              </a:r>
              <a:r>
                <a:rPr lang="en-US" sz="3200" spc="160" dirty="0">
                  <a:solidFill>
                    <a:srgbClr val="302E2C"/>
                  </a:solidFill>
                  <a:latin typeface="Raleway"/>
                </a:rPr>
                <a:t>: </a:t>
              </a:r>
              <a:endParaRPr lang="ru-RU" sz="3200" spc="160" dirty="0">
                <a:solidFill>
                  <a:srgbClr val="302E2C"/>
                </a:solidFill>
                <a:latin typeface="Raleway"/>
              </a:endParaRPr>
            </a:p>
            <a:p>
              <a:pPr>
                <a:lnSpc>
                  <a:spcPts val="4480"/>
                </a:lnSpc>
              </a:pPr>
              <a:r>
                <a:rPr lang="en-US" sz="3200" spc="160" dirty="0" err="1">
                  <a:solidFill>
                    <a:srgbClr val="302E2C"/>
                  </a:solidFill>
                  <a:latin typeface="Raleway"/>
                </a:rPr>
                <a:t>Шулаева</a:t>
              </a:r>
              <a:r>
                <a:rPr lang="en-US" sz="3200" spc="160" dirty="0">
                  <a:solidFill>
                    <a:srgbClr val="302E2C"/>
                  </a:solidFill>
                  <a:latin typeface="Raleway"/>
                </a:rPr>
                <a:t> </a:t>
              </a:r>
              <a:r>
                <a:rPr lang="en-US" sz="3200" spc="160" dirty="0" err="1">
                  <a:solidFill>
                    <a:srgbClr val="302E2C"/>
                  </a:solidFill>
                  <a:latin typeface="Raleway"/>
                </a:rPr>
                <a:t>Татьяна</a:t>
              </a:r>
              <a:r>
                <a:rPr lang="en-US" sz="3200" spc="160" dirty="0">
                  <a:solidFill>
                    <a:srgbClr val="302E2C"/>
                  </a:solidFill>
                  <a:latin typeface="Raleway"/>
                </a:rPr>
                <a:t> </a:t>
              </a:r>
              <a:r>
                <a:rPr lang="en-US" sz="3200" spc="160" dirty="0" err="1">
                  <a:solidFill>
                    <a:srgbClr val="302E2C"/>
                  </a:solidFill>
                  <a:latin typeface="Raleway"/>
                </a:rPr>
                <a:t>Николаевна</a:t>
              </a:r>
              <a:r>
                <a:rPr lang="en-US" sz="3200" spc="160" dirty="0">
                  <a:solidFill>
                    <a:srgbClr val="302E2C"/>
                  </a:solidFill>
                  <a:latin typeface="Raleway"/>
                </a:rPr>
                <a:t> – </a:t>
              </a:r>
              <a:endParaRPr lang="ru-RU" sz="3200" spc="160" dirty="0">
                <a:solidFill>
                  <a:srgbClr val="302E2C"/>
                </a:solidFill>
                <a:latin typeface="Raleway"/>
              </a:endParaRPr>
            </a:p>
            <a:p>
              <a:pPr>
                <a:lnSpc>
                  <a:spcPts val="4480"/>
                </a:lnSpc>
              </a:pPr>
              <a:r>
                <a:rPr lang="en-US" sz="2400" spc="160" dirty="0" err="1">
                  <a:solidFill>
                    <a:srgbClr val="302E2C"/>
                  </a:solidFill>
                  <a:latin typeface="Raleway"/>
                </a:rPr>
                <a:t>библиограф</a:t>
              </a:r>
              <a:r>
                <a:rPr lang="en-US" sz="2400" spc="160" dirty="0">
                  <a:solidFill>
                    <a:srgbClr val="302E2C"/>
                  </a:solidFill>
                  <a:latin typeface="Raleway"/>
                </a:rPr>
                <a:t> </a:t>
              </a:r>
              <a:r>
                <a:rPr lang="en-US" sz="2400" spc="160" dirty="0" err="1">
                  <a:solidFill>
                    <a:srgbClr val="302E2C"/>
                  </a:solidFill>
                  <a:latin typeface="Raleway"/>
                </a:rPr>
                <a:t>ведущей</a:t>
              </a:r>
              <a:r>
                <a:rPr lang="en-US" sz="2400" spc="160" dirty="0">
                  <a:solidFill>
                    <a:srgbClr val="302E2C"/>
                  </a:solidFill>
                  <a:latin typeface="Raleway"/>
                </a:rPr>
                <a:t> </a:t>
              </a:r>
              <a:r>
                <a:rPr lang="en-US" sz="2400" spc="160" dirty="0" err="1">
                  <a:solidFill>
                    <a:srgbClr val="302E2C"/>
                  </a:solidFill>
                  <a:latin typeface="Raleway"/>
                </a:rPr>
                <a:t>категории</a:t>
              </a:r>
              <a:r>
                <a:rPr lang="en-US" sz="2400" spc="160" dirty="0">
                  <a:solidFill>
                    <a:srgbClr val="302E2C"/>
                  </a:solidFill>
                  <a:latin typeface="Raleway"/>
                </a:rPr>
                <a:t> </a:t>
              </a:r>
              <a:endParaRPr lang="ru-RU" sz="2400" spc="160" dirty="0">
                <a:solidFill>
                  <a:srgbClr val="302E2C"/>
                </a:solidFill>
                <a:latin typeface="Raleway"/>
              </a:endParaRPr>
            </a:p>
            <a:p>
              <a:pPr>
                <a:lnSpc>
                  <a:spcPts val="4480"/>
                </a:lnSpc>
              </a:pPr>
              <a:r>
                <a:rPr lang="ru-RU" sz="2400" spc="160" dirty="0">
                  <a:solidFill>
                    <a:srgbClr val="302E2C"/>
                  </a:solidFill>
                  <a:latin typeface="Raleway"/>
                </a:rPr>
                <a:t>Инновационного центра детского чтения                                «Библиотека книжных героев»</a:t>
              </a:r>
              <a:endParaRPr lang="en-US" sz="3200" spc="160" dirty="0">
                <a:solidFill>
                  <a:srgbClr val="302E2C"/>
                </a:solidFill>
                <a:latin typeface="Raleway"/>
              </a:endParaRPr>
            </a:p>
          </p:txBody>
        </p:sp>
        <p:grpSp>
          <p:nvGrpSpPr>
            <p:cNvPr id="8" name="Group 8"/>
            <p:cNvGrpSpPr/>
            <p:nvPr/>
          </p:nvGrpSpPr>
          <p:grpSpPr>
            <a:xfrm>
              <a:off x="0" y="0"/>
              <a:ext cx="1175469" cy="1215454"/>
              <a:chOff x="0" y="0"/>
              <a:chExt cx="628022" cy="649385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628022" cy="649385"/>
              </a:xfrm>
              <a:custGeom>
                <a:avLst/>
                <a:gdLst/>
                <a:ahLst/>
                <a:cxnLst/>
                <a:rect l="l" t="t" r="r" b="b"/>
                <a:pathLst>
                  <a:path w="628022" h="649385">
                    <a:moveTo>
                      <a:pt x="464192" y="0"/>
                    </a:moveTo>
                    <a:lnTo>
                      <a:pt x="0" y="0"/>
                    </a:lnTo>
                    <a:lnTo>
                      <a:pt x="0" y="649385"/>
                    </a:lnTo>
                    <a:lnTo>
                      <a:pt x="76200" y="649385"/>
                    </a:lnTo>
                    <a:lnTo>
                      <a:pt x="76200" y="76200"/>
                    </a:lnTo>
                    <a:lnTo>
                      <a:pt x="628022" y="76200"/>
                    </a:lnTo>
                    <a:lnTo>
                      <a:pt x="628022" y="0"/>
                    </a:lnTo>
                    <a:close/>
                  </a:path>
                </a:pathLst>
              </a:custGeom>
              <a:solidFill>
                <a:srgbClr val="302E2C"/>
              </a:solidFill>
            </p:spPr>
          </p:sp>
        </p:grpSp>
      </p:grp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11A4D11-ECE3-4912-8D7E-C359732680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2163" y="1159685"/>
            <a:ext cx="4514874" cy="4514874"/>
          </a:xfrm>
          <a:prstGeom prst="rect">
            <a:avLst/>
          </a:prstGeom>
        </p:spPr>
      </p:pic>
      <p:pic>
        <p:nvPicPr>
          <p:cNvPr id="11266" name="Picture 2" descr="осенняя окраска листьев , кленовый лист, осень">
            <a:extLst>
              <a:ext uri="{FF2B5EF4-FFF2-40B4-BE49-F238E27FC236}">
                <a16:creationId xmlns:a16="http://schemas.microsoft.com/office/drawing/2014/main" id="{0A30A917-9873-4588-A47C-944639E81F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43" b="90000" l="10000" r="90000">
                        <a14:foregroundMark x1="56889" y1="9143" x2="56889" y2="9143"/>
                        <a14:foregroundMark x1="58222" y1="6714" x2="58222" y2="6714"/>
                        <a14:foregroundMark x1="58556" y1="5143" x2="58556" y2="5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4766" y="989287"/>
            <a:ext cx="2984819" cy="2321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4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371039" y="-300445"/>
            <a:ext cx="5589482" cy="10887890"/>
          </a:xfrm>
          <a:prstGeom prst="rect">
            <a:avLst/>
          </a:prstGeom>
          <a:solidFill>
            <a:srgbClr val="BEA8A7">
              <a:alpha val="19607"/>
            </a:srgbClr>
          </a:solidFill>
        </p:spPr>
      </p:sp>
      <p:grpSp>
        <p:nvGrpSpPr>
          <p:cNvPr id="8" name="Group 8"/>
          <p:cNvGrpSpPr/>
          <p:nvPr/>
        </p:nvGrpSpPr>
        <p:grpSpPr>
          <a:xfrm rot="-10800000">
            <a:off x="16377698" y="8668330"/>
            <a:ext cx="881602" cy="911590"/>
            <a:chOff x="0" y="0"/>
            <a:chExt cx="628022" cy="64938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28022" cy="649385"/>
            </a:xfrm>
            <a:custGeom>
              <a:avLst/>
              <a:gdLst/>
              <a:ahLst/>
              <a:cxnLst/>
              <a:rect l="l" t="t" r="r" b="b"/>
              <a:pathLst>
                <a:path w="628022" h="649385">
                  <a:moveTo>
                    <a:pt x="464192" y="0"/>
                  </a:moveTo>
                  <a:lnTo>
                    <a:pt x="0" y="0"/>
                  </a:lnTo>
                  <a:lnTo>
                    <a:pt x="0" y="649385"/>
                  </a:lnTo>
                  <a:lnTo>
                    <a:pt x="76200" y="649385"/>
                  </a:lnTo>
                  <a:lnTo>
                    <a:pt x="76200" y="76200"/>
                  </a:lnTo>
                  <a:lnTo>
                    <a:pt x="628022" y="76200"/>
                  </a:lnTo>
                  <a:lnTo>
                    <a:pt x="628022" y="0"/>
                  </a:lnTo>
                  <a:close/>
                </a:path>
              </a:pathLst>
            </a:custGeom>
            <a:solidFill>
              <a:srgbClr val="302E2C"/>
            </a:solidFill>
          </p:spPr>
        </p:sp>
      </p:grp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56543A5-609C-4012-8BE7-DB54028BF9D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79" t="1775" r="2023" b="12365"/>
          <a:stretch/>
        </p:blipFill>
        <p:spPr>
          <a:xfrm rot="10800000">
            <a:off x="3376" y="11972"/>
            <a:ext cx="7311821" cy="10275028"/>
          </a:xfrm>
          <a:prstGeom prst="rect">
            <a:avLst/>
          </a:prstGeom>
        </p:spPr>
      </p:pic>
      <p:pic>
        <p:nvPicPr>
          <p:cNvPr id="15" name="Picture 4" descr="Меня зовут Жизнь (Ларсен Э.) - купить книгу с доставкой в интернет-магазине  «Читай-город». ISBN: 978-5-6045048-8-8">
            <a:extLst>
              <a:ext uri="{FF2B5EF4-FFF2-40B4-BE49-F238E27FC236}">
                <a16:creationId xmlns:a16="http://schemas.microsoft.com/office/drawing/2014/main" id="{7D90CCDA-88CD-47C7-848E-9231242061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40"/>
          <a:stretch/>
        </p:blipFill>
        <p:spPr bwMode="auto">
          <a:xfrm>
            <a:off x="7315197" y="5443"/>
            <a:ext cx="10972803" cy="1061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57EA0A5-41EF-48EE-93DE-3CAC3233335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12" t="3635" r="1298" b="12402"/>
          <a:stretch/>
        </p:blipFill>
        <p:spPr>
          <a:xfrm rot="10800000">
            <a:off x="10596152" y="11972"/>
            <a:ext cx="7696202" cy="102782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4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28700" y="-252793"/>
            <a:ext cx="9029700" cy="10792587"/>
          </a:xfrm>
          <a:prstGeom prst="rect">
            <a:avLst/>
          </a:prstGeom>
          <a:solidFill>
            <a:srgbClr val="BEA8A7">
              <a:alpha val="19607"/>
            </a:srgbClr>
          </a:solidFill>
        </p:spPr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62DDECD-7734-4D95-BE7E-4321846B53B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02" t="5579" r="2258" b="20041"/>
          <a:stretch/>
        </p:blipFill>
        <p:spPr>
          <a:xfrm rot="10800000">
            <a:off x="748648" y="-1"/>
            <a:ext cx="7023751" cy="10309319"/>
          </a:xfrm>
          <a:prstGeom prst="rect">
            <a:avLst/>
          </a:prstGeom>
        </p:spPr>
      </p:pic>
      <p:pic>
        <p:nvPicPr>
          <p:cNvPr id="2050" name="Picture 2" descr="CasaCunaCuenteros">
            <a:extLst>
              <a:ext uri="{FF2B5EF4-FFF2-40B4-BE49-F238E27FC236}">
                <a16:creationId xmlns:a16="http://schemas.microsoft.com/office/drawing/2014/main" id="{B242A195-650C-4AE2-96AE-C3A414EFA0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0628" y="3831094"/>
            <a:ext cx="3214687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Verónica Álvarez on Twitter: &amp;quot;Casa cuna cuenteros en Sala Esperanza  http://t.co/kcMKiprRIf&amp;quot; / Twitter">
            <a:extLst>
              <a:ext uri="{FF2B5EF4-FFF2-40B4-BE49-F238E27FC236}">
                <a16:creationId xmlns:a16="http://schemas.microsoft.com/office/drawing/2014/main" id="{B93C24F0-D97D-4C25-BFB3-A4A3072DD8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5566" y="5600700"/>
            <a:ext cx="7197505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6 Sociedad Ormando - Premio Vivalectura">
            <a:extLst>
              <a:ext uri="{FF2B5EF4-FFF2-40B4-BE49-F238E27FC236}">
                <a16:creationId xmlns:a16="http://schemas.microsoft.com/office/drawing/2014/main" id="{083DE699-BCE0-49B4-A0A1-EA9A71116B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7875" y="419100"/>
            <a:ext cx="7189070" cy="4792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4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28700" y="-252793"/>
            <a:ext cx="9029700" cy="10792587"/>
          </a:xfrm>
          <a:prstGeom prst="rect">
            <a:avLst/>
          </a:prstGeom>
          <a:solidFill>
            <a:srgbClr val="BEA8A7">
              <a:alpha val="19607"/>
            </a:srgbClr>
          </a:solidFill>
        </p:spPr>
      </p:sp>
      <p:pic>
        <p:nvPicPr>
          <p:cNvPr id="4098" name="Picture 2" descr="El &amp;quot;pequeño Nobel&amp;quot; tiene entre sus ganadores a un grupo de voluntarios  argentinos">
            <a:extLst>
              <a:ext uri="{FF2B5EF4-FFF2-40B4-BE49-F238E27FC236}">
                <a16:creationId xmlns:a16="http://schemas.microsoft.com/office/drawing/2014/main" id="{612DDAD9-BB99-41CB-896F-BCE1593693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92100"/>
            <a:ext cx="14554200" cy="970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asaCunaCuenteros">
            <a:extLst>
              <a:ext uri="{FF2B5EF4-FFF2-40B4-BE49-F238E27FC236}">
                <a16:creationId xmlns:a16="http://schemas.microsoft.com/office/drawing/2014/main" id="{1E57B13E-0A54-46BA-994C-CDE551CEC0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2099"/>
            <a:ext cx="2438400" cy="2427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28700" y="-252793"/>
            <a:ext cx="9029700" cy="10792587"/>
          </a:xfrm>
          <a:prstGeom prst="rect">
            <a:avLst/>
          </a:prstGeom>
          <a:solidFill>
            <a:srgbClr val="BEA8A7">
              <a:alpha val="19607"/>
            </a:srgbClr>
          </a:solidFill>
        </p:spPr>
      </p:sp>
      <p:pic>
        <p:nvPicPr>
          <p:cNvPr id="4100" name="Picture 4" descr="Los cuentacuentos de Casa Cuna, premiados en un congreso internacional en  Moscú - LA NACION">
            <a:extLst>
              <a:ext uri="{FF2B5EF4-FFF2-40B4-BE49-F238E27FC236}">
                <a16:creationId xmlns:a16="http://schemas.microsoft.com/office/drawing/2014/main" id="{95BB8030-BFF9-46DB-BD35-01BDD80728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37"/>
          <a:stretch/>
        </p:blipFill>
        <p:spPr bwMode="auto">
          <a:xfrm>
            <a:off x="2438399" y="292099"/>
            <a:ext cx="15277891" cy="9702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asaCunaCuenteros">
            <a:extLst>
              <a:ext uri="{FF2B5EF4-FFF2-40B4-BE49-F238E27FC236}">
                <a16:creationId xmlns:a16="http://schemas.microsoft.com/office/drawing/2014/main" id="{A486D893-85CD-40D2-97A7-909300B349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2099"/>
            <a:ext cx="2438400" cy="2427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50211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4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28700" y="-252793"/>
            <a:ext cx="9029700" cy="10792587"/>
          </a:xfrm>
          <a:prstGeom prst="rect">
            <a:avLst/>
          </a:prstGeom>
          <a:solidFill>
            <a:srgbClr val="BEA8A7">
              <a:alpha val="19607"/>
            </a:srgbClr>
          </a:solidFill>
        </p:spPr>
      </p:sp>
      <p:grpSp>
        <p:nvGrpSpPr>
          <p:cNvPr id="3" name="Group 3"/>
          <p:cNvGrpSpPr/>
          <p:nvPr/>
        </p:nvGrpSpPr>
        <p:grpSpPr>
          <a:xfrm>
            <a:off x="8610600" y="965312"/>
            <a:ext cx="9677400" cy="5181663"/>
            <a:chOff x="-926012" y="1142792"/>
            <a:chExt cx="12903200" cy="6908885"/>
          </a:xfrm>
        </p:grpSpPr>
        <p:sp>
          <p:nvSpPr>
            <p:cNvPr id="4" name="AutoShape 4"/>
            <p:cNvSpPr/>
            <p:nvPr/>
          </p:nvSpPr>
          <p:spPr>
            <a:xfrm>
              <a:off x="0" y="3273046"/>
              <a:ext cx="10202628" cy="51208"/>
            </a:xfrm>
            <a:prstGeom prst="rect">
              <a:avLst/>
            </a:prstGeom>
            <a:solidFill>
              <a:srgbClr val="302E2C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1142792"/>
              <a:ext cx="10200731" cy="12311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7238"/>
                </a:lnSpc>
              </a:pPr>
              <a:r>
                <a:rPr lang="ru-RU" sz="6000" spc="22" dirty="0">
                  <a:solidFill>
                    <a:srgbClr val="302E2C"/>
                  </a:solidFill>
                  <a:latin typeface="Playfair Display Bold"/>
                </a:rPr>
                <a:t>Фабрика слов</a:t>
              </a:r>
              <a:r>
                <a:rPr lang="en-US" sz="6000" spc="22" dirty="0">
                  <a:solidFill>
                    <a:srgbClr val="302E2C"/>
                  </a:solidFill>
                  <a:latin typeface="Playfair Display Bold"/>
                </a:rPr>
                <a:t> 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3564109"/>
              <a:ext cx="10200731" cy="232542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55"/>
                </a:lnSpc>
              </a:pPr>
              <a:endParaRPr dirty="0"/>
            </a:p>
            <a:p>
              <a:pPr>
                <a:lnSpc>
                  <a:spcPts val="3355"/>
                </a:lnSpc>
              </a:pPr>
              <a:r>
                <a:rPr lang="ru-RU" sz="2795" spc="195" dirty="0">
                  <a:solidFill>
                    <a:srgbClr val="302E2C"/>
                  </a:solidFill>
                  <a:latin typeface="Raleway Bold"/>
                </a:rPr>
                <a:t>АВТОР</a:t>
              </a:r>
              <a:r>
                <a:rPr lang="en-US" sz="2795" spc="195" dirty="0">
                  <a:solidFill>
                    <a:srgbClr val="302E2C"/>
                  </a:solidFill>
                  <a:latin typeface="Raleway Bold"/>
                </a:rPr>
                <a:t>:</a:t>
              </a:r>
              <a:r>
                <a:rPr lang="ru-RU" sz="2795" spc="195" dirty="0">
                  <a:solidFill>
                    <a:srgbClr val="302E2C"/>
                  </a:solidFill>
                  <a:latin typeface="Raleway Bold"/>
                </a:rPr>
                <a:t> </a:t>
              </a:r>
              <a:r>
                <a:rPr lang="ru-RU" sz="2795" b="1" spc="195" dirty="0">
                  <a:solidFill>
                    <a:schemeClr val="bg1">
                      <a:lumMod val="50000"/>
                    </a:schemeClr>
                  </a:solidFill>
                  <a:latin typeface="Raleway Bold"/>
                </a:rPr>
                <a:t>АНЬЕС ДЕ ЛЕСТРАД</a:t>
              </a:r>
              <a:endParaRPr lang="en-US" sz="2795" b="1" spc="195" dirty="0">
                <a:solidFill>
                  <a:schemeClr val="bg1">
                    <a:lumMod val="50000"/>
                  </a:schemeClr>
                </a:solidFill>
                <a:latin typeface="Raleway Bold"/>
              </a:endParaRPr>
            </a:p>
            <a:p>
              <a:pPr>
                <a:lnSpc>
                  <a:spcPts val="3355"/>
                </a:lnSpc>
              </a:pPr>
              <a:r>
                <a:rPr lang="en-US" sz="2795" spc="195" dirty="0">
                  <a:solidFill>
                    <a:srgbClr val="302E2C"/>
                  </a:solidFill>
                  <a:latin typeface="Raleway Bold"/>
                </a:rPr>
                <a:t>ИЛЛЮСТРАЦ</a:t>
              </a:r>
              <a:r>
                <a:rPr lang="ru-RU" sz="2795" spc="195" dirty="0">
                  <a:solidFill>
                    <a:srgbClr val="302E2C"/>
                  </a:solidFill>
                  <a:latin typeface="Raleway Bold"/>
                </a:rPr>
                <a:t>ИИ: </a:t>
              </a:r>
              <a:r>
                <a:rPr lang="ru-RU" sz="2795" spc="195" dirty="0">
                  <a:solidFill>
                    <a:schemeClr val="bg1">
                      <a:lumMod val="50000"/>
                    </a:schemeClr>
                  </a:solidFill>
                  <a:latin typeface="Raleway Bold"/>
                </a:rPr>
                <a:t>ВАЛЕРИА ДОКАМПО</a:t>
              </a:r>
            </a:p>
            <a:p>
              <a:pPr>
                <a:lnSpc>
                  <a:spcPts val="3355"/>
                </a:lnSpc>
              </a:pPr>
              <a:r>
                <a:rPr lang="ru-RU" sz="2400" spc="195" dirty="0">
                  <a:solidFill>
                    <a:srgbClr val="302E2C"/>
                  </a:solidFill>
                  <a:latin typeface="Raleway Bold"/>
                </a:rPr>
                <a:t>ИЗДАТЕЛЬСТВО</a:t>
              </a:r>
              <a:r>
                <a:rPr lang="ru-RU" sz="2795" spc="195" dirty="0">
                  <a:solidFill>
                    <a:srgbClr val="302E2C"/>
                  </a:solidFill>
                  <a:latin typeface="Raleway Bold"/>
                </a:rPr>
                <a:t>: </a:t>
              </a:r>
              <a:r>
                <a:rPr lang="ru-RU" sz="2400" spc="195" dirty="0" err="1">
                  <a:solidFill>
                    <a:schemeClr val="bg1">
                      <a:lumMod val="50000"/>
                    </a:schemeClr>
                  </a:solidFill>
                  <a:latin typeface="Raleway Bold"/>
                </a:rPr>
                <a:t>Поляндрия</a:t>
              </a:r>
              <a:r>
                <a:rPr lang="ru-RU" sz="2400" spc="195" dirty="0">
                  <a:solidFill>
                    <a:schemeClr val="bg1">
                      <a:lumMod val="50000"/>
                    </a:schemeClr>
                  </a:solidFill>
                  <a:latin typeface="Raleway Bold"/>
                </a:rPr>
                <a:t>, 2020</a:t>
              </a:r>
              <a:endParaRPr lang="en-US" sz="2400" spc="195" dirty="0">
                <a:solidFill>
                  <a:schemeClr val="bg1">
                    <a:lumMod val="50000"/>
                  </a:schemeClr>
                </a:solidFill>
                <a:latin typeface="Raleway Bold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-926012" y="6452862"/>
              <a:ext cx="12903200" cy="159881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223"/>
                </a:lnSpc>
              </a:pPr>
              <a:r>
                <a:rPr lang="ru-RU" sz="2302" spc="115" dirty="0">
                  <a:solidFill>
                    <a:srgbClr val="302E2C"/>
                  </a:solidFill>
                  <a:latin typeface="Raleway"/>
                </a:rPr>
                <a:t>Есть на свете страна, </a:t>
              </a:r>
            </a:p>
            <a:p>
              <a:pPr algn="ctr">
                <a:lnSpc>
                  <a:spcPts val="3223"/>
                </a:lnSpc>
              </a:pPr>
              <a:r>
                <a:rPr lang="ru-RU" sz="2302" spc="115" dirty="0">
                  <a:solidFill>
                    <a:srgbClr val="302E2C"/>
                  </a:solidFill>
                  <a:latin typeface="Raleway"/>
                </a:rPr>
                <a:t>где люди почти ничего не говорят. </a:t>
              </a:r>
            </a:p>
            <a:p>
              <a:pPr algn="ctr">
                <a:lnSpc>
                  <a:spcPts val="3223"/>
                </a:lnSpc>
              </a:pPr>
              <a:r>
                <a:rPr lang="ru-RU" sz="2302" spc="115" dirty="0">
                  <a:solidFill>
                    <a:srgbClr val="302E2C"/>
                  </a:solidFill>
                  <a:latin typeface="Raleway"/>
                </a:rPr>
                <a:t>Эта большая страна называется фабрикой слов.</a:t>
              </a: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757398" y="8845287"/>
            <a:ext cx="4366655" cy="826026"/>
          </a:xfrm>
          <a:prstGeom prst="rect">
            <a:avLst/>
          </a:prstGeom>
        </p:spPr>
      </p:pic>
      <p:pic>
        <p:nvPicPr>
          <p:cNvPr id="5124" name="Picture 4" descr="Фабрика слов">
            <a:extLst>
              <a:ext uri="{FF2B5EF4-FFF2-40B4-BE49-F238E27FC236}">
                <a16:creationId xmlns:a16="http://schemas.microsoft.com/office/drawing/2014/main" id="{D93983A3-B597-47B6-AC3C-FE3C25A970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661" y="800100"/>
            <a:ext cx="7642331" cy="7695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Зарубежные писатели">
            <a:extLst>
              <a:ext uri="{FF2B5EF4-FFF2-40B4-BE49-F238E27FC236}">
                <a16:creationId xmlns:a16="http://schemas.microsoft.com/office/drawing/2014/main" id="{FDBE19DE-0014-47B0-A61C-466CAC1495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1000" y="6438900"/>
            <a:ext cx="3088277" cy="3551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4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28700" y="-252793"/>
            <a:ext cx="9029700" cy="10792587"/>
          </a:xfrm>
          <a:prstGeom prst="rect">
            <a:avLst/>
          </a:prstGeom>
          <a:solidFill>
            <a:srgbClr val="BEA8A7">
              <a:alpha val="19607"/>
            </a:srgbClr>
          </a:solidFill>
        </p:spPr>
      </p:sp>
      <p:grpSp>
        <p:nvGrpSpPr>
          <p:cNvPr id="3" name="Group 3"/>
          <p:cNvGrpSpPr/>
          <p:nvPr/>
        </p:nvGrpSpPr>
        <p:grpSpPr>
          <a:xfrm>
            <a:off x="9296400" y="519406"/>
            <a:ext cx="8991600" cy="4446558"/>
            <a:chOff x="-179173" y="543148"/>
            <a:chExt cx="11988800" cy="5928743"/>
          </a:xfrm>
        </p:grpSpPr>
        <p:sp>
          <p:nvSpPr>
            <p:cNvPr id="4" name="AutoShape 4"/>
            <p:cNvSpPr/>
            <p:nvPr/>
          </p:nvSpPr>
          <p:spPr>
            <a:xfrm>
              <a:off x="0" y="2730328"/>
              <a:ext cx="10438027" cy="52389"/>
            </a:xfrm>
            <a:prstGeom prst="rect">
              <a:avLst/>
            </a:prstGeom>
            <a:solidFill>
              <a:srgbClr val="302E2C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-179173" y="543148"/>
              <a:ext cx="11988800" cy="115758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7405"/>
                </a:lnSpc>
              </a:pPr>
              <a:r>
                <a:rPr lang="ru-RU" sz="5400" spc="61" dirty="0">
                  <a:solidFill>
                    <a:srgbClr val="302E2C"/>
                  </a:solidFill>
                  <a:latin typeface="Playfair Display Bold"/>
                </a:rPr>
                <a:t>Меня зовут Жизнь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3260196"/>
              <a:ext cx="11200027" cy="171320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432"/>
                </a:lnSpc>
              </a:pPr>
              <a:r>
                <a:rPr lang="ru-RU" sz="2800" spc="168" dirty="0">
                  <a:solidFill>
                    <a:srgbClr val="302E2C"/>
                  </a:solidFill>
                  <a:latin typeface="Raleway Bold"/>
                </a:rPr>
                <a:t>АВТОР: </a:t>
              </a:r>
              <a:r>
                <a:rPr lang="ru-RU" sz="2800" spc="168" dirty="0">
                  <a:solidFill>
                    <a:schemeClr val="bg1">
                      <a:lumMod val="50000"/>
                    </a:schemeClr>
                  </a:solidFill>
                  <a:latin typeface="Raleway Bold"/>
                </a:rPr>
                <a:t>ЭЛИСАБЕТ ХЕЛЛАНД ЛАРСЕН</a:t>
              </a:r>
            </a:p>
            <a:p>
              <a:pPr>
                <a:lnSpc>
                  <a:spcPts val="3432"/>
                </a:lnSpc>
              </a:pPr>
              <a:r>
                <a:rPr lang="ru-RU" sz="2800" spc="168" dirty="0">
                  <a:solidFill>
                    <a:srgbClr val="302E2C"/>
                  </a:solidFill>
                  <a:latin typeface="Raleway Bold"/>
                </a:rPr>
                <a:t>ИЛЛЮСТРАТОР: </a:t>
              </a:r>
              <a:r>
                <a:rPr lang="ru-RU" sz="2800" spc="168" dirty="0">
                  <a:solidFill>
                    <a:schemeClr val="bg1">
                      <a:lumMod val="50000"/>
                    </a:schemeClr>
                  </a:solidFill>
                  <a:latin typeface="Raleway Bold"/>
                </a:rPr>
                <a:t>МАРИНЕ ШНЕЙДЕР </a:t>
              </a:r>
            </a:p>
            <a:p>
              <a:pPr>
                <a:lnSpc>
                  <a:spcPts val="3432"/>
                </a:lnSpc>
              </a:pPr>
              <a:r>
                <a:rPr lang="ru-RU" sz="2400" spc="168" dirty="0">
                  <a:solidFill>
                    <a:srgbClr val="302E2C"/>
                  </a:solidFill>
                  <a:latin typeface="Raleway Bold"/>
                </a:rPr>
                <a:t>ИЗДАТЕЛЬСТВО</a:t>
              </a:r>
              <a:r>
                <a:rPr lang="ru-RU" sz="2800" spc="168" dirty="0">
                  <a:solidFill>
                    <a:srgbClr val="302E2C"/>
                  </a:solidFill>
                  <a:latin typeface="Raleway Bold"/>
                </a:rPr>
                <a:t>: </a:t>
              </a:r>
              <a:r>
                <a:rPr lang="ru-RU" sz="2400" spc="168" dirty="0" err="1">
                  <a:solidFill>
                    <a:schemeClr val="bg1">
                      <a:lumMod val="50000"/>
                    </a:schemeClr>
                  </a:solidFill>
                  <a:latin typeface="Raleway Bold"/>
                </a:rPr>
                <a:t>Поляндрия</a:t>
              </a:r>
              <a:r>
                <a:rPr lang="ru-RU" sz="2400" spc="168" dirty="0">
                  <a:solidFill>
                    <a:schemeClr val="bg1">
                      <a:lumMod val="50000"/>
                    </a:schemeClr>
                  </a:solidFill>
                  <a:latin typeface="Raleway Bold"/>
                </a:rPr>
                <a:t>, 2021</a:t>
              </a:r>
              <a:endParaRPr sz="2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5388090"/>
              <a:ext cx="10436085" cy="10838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297"/>
                </a:lnSpc>
              </a:pPr>
              <a:r>
                <a:rPr lang="ru-RU" sz="2355" spc="117" dirty="0">
                  <a:solidFill>
                    <a:srgbClr val="302E2C"/>
                  </a:solidFill>
                  <a:latin typeface="Raleway"/>
                </a:rPr>
                <a:t>Меня зовут Жизнь.</a:t>
              </a:r>
            </a:p>
            <a:p>
              <a:pPr algn="ctr">
                <a:lnSpc>
                  <a:spcPts val="3297"/>
                </a:lnSpc>
              </a:pPr>
              <a:r>
                <a:rPr lang="ru-RU" sz="2355" spc="117" dirty="0">
                  <a:solidFill>
                    <a:srgbClr val="302E2C"/>
                  </a:solidFill>
                  <a:latin typeface="Raleway"/>
                </a:rPr>
                <a:t>Это я привожу в движение все на свете.</a:t>
              </a: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069344" y="9009141"/>
            <a:ext cx="5223915" cy="988190"/>
          </a:xfrm>
          <a:prstGeom prst="rect">
            <a:avLst/>
          </a:prstGeom>
        </p:spPr>
      </p:pic>
      <p:pic>
        <p:nvPicPr>
          <p:cNvPr id="7172" name="Picture 4" descr="Меня зовут Жизнь">
            <a:extLst>
              <a:ext uri="{FF2B5EF4-FFF2-40B4-BE49-F238E27FC236}">
                <a16:creationId xmlns:a16="http://schemas.microsoft.com/office/drawing/2014/main" id="{17B52050-72DF-430C-8AD8-8595E49953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89669"/>
            <a:ext cx="6619405" cy="843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2E4FE77-EA98-40D2-8097-05101D31F1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99044" y="5448300"/>
            <a:ext cx="5181600" cy="420129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28700" y="-252793"/>
            <a:ext cx="9029700" cy="10792587"/>
          </a:xfrm>
          <a:prstGeom prst="rect">
            <a:avLst/>
          </a:prstGeom>
          <a:solidFill>
            <a:srgbClr val="BEA8A7">
              <a:alpha val="19607"/>
            </a:srgbClr>
          </a:solidFill>
        </p:spPr>
      </p:sp>
      <p:grpSp>
        <p:nvGrpSpPr>
          <p:cNvPr id="3" name="Group 3"/>
          <p:cNvGrpSpPr/>
          <p:nvPr/>
        </p:nvGrpSpPr>
        <p:grpSpPr>
          <a:xfrm>
            <a:off x="9296400" y="519406"/>
            <a:ext cx="8991600" cy="4446558"/>
            <a:chOff x="-179173" y="543148"/>
            <a:chExt cx="11988800" cy="5928743"/>
          </a:xfrm>
        </p:grpSpPr>
        <p:sp>
          <p:nvSpPr>
            <p:cNvPr id="4" name="AutoShape 4"/>
            <p:cNvSpPr/>
            <p:nvPr/>
          </p:nvSpPr>
          <p:spPr>
            <a:xfrm>
              <a:off x="0" y="2730328"/>
              <a:ext cx="10438027" cy="52389"/>
            </a:xfrm>
            <a:prstGeom prst="rect">
              <a:avLst/>
            </a:prstGeom>
            <a:solidFill>
              <a:srgbClr val="302E2C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-179173" y="543148"/>
              <a:ext cx="11988800" cy="115758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7405"/>
                </a:lnSpc>
              </a:pPr>
              <a:r>
                <a:rPr lang="ru-RU" sz="5400" spc="61" dirty="0">
                  <a:solidFill>
                    <a:srgbClr val="302E2C"/>
                  </a:solidFill>
                  <a:latin typeface="Playfair Display Bold"/>
                </a:rPr>
                <a:t>Меня зовут Смерть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3260196"/>
              <a:ext cx="11200027" cy="171320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432"/>
                </a:lnSpc>
              </a:pPr>
              <a:r>
                <a:rPr lang="ru-RU" sz="2800" spc="168" dirty="0">
                  <a:solidFill>
                    <a:srgbClr val="302E2C"/>
                  </a:solidFill>
                  <a:latin typeface="Raleway Bold"/>
                </a:rPr>
                <a:t>АВТОР: </a:t>
              </a:r>
              <a:r>
                <a:rPr lang="ru-RU" sz="2800" spc="168" dirty="0">
                  <a:solidFill>
                    <a:schemeClr val="bg1">
                      <a:lumMod val="50000"/>
                    </a:schemeClr>
                  </a:solidFill>
                  <a:latin typeface="Raleway Bold"/>
                </a:rPr>
                <a:t>ЭЛИСАБЕТ ХЕЛЛАНД ЛАРСЕН</a:t>
              </a:r>
            </a:p>
            <a:p>
              <a:pPr>
                <a:lnSpc>
                  <a:spcPts val="3432"/>
                </a:lnSpc>
              </a:pPr>
              <a:r>
                <a:rPr lang="ru-RU" sz="2800" spc="168" dirty="0">
                  <a:solidFill>
                    <a:srgbClr val="302E2C"/>
                  </a:solidFill>
                  <a:latin typeface="Raleway Bold"/>
                </a:rPr>
                <a:t>ИЛЛЮСТРАТОР: </a:t>
              </a:r>
              <a:r>
                <a:rPr lang="ru-RU" sz="2800" spc="168" dirty="0">
                  <a:solidFill>
                    <a:schemeClr val="bg1">
                      <a:lumMod val="50000"/>
                    </a:schemeClr>
                  </a:solidFill>
                  <a:latin typeface="Raleway Bold"/>
                </a:rPr>
                <a:t>МАРИНЕ ШНЕЙДЕР </a:t>
              </a:r>
            </a:p>
            <a:p>
              <a:pPr>
                <a:lnSpc>
                  <a:spcPts val="3432"/>
                </a:lnSpc>
              </a:pPr>
              <a:r>
                <a:rPr lang="ru-RU" sz="2400" spc="168" dirty="0">
                  <a:solidFill>
                    <a:srgbClr val="302E2C"/>
                  </a:solidFill>
                  <a:latin typeface="Raleway Bold"/>
                </a:rPr>
                <a:t>ИЗДАТЕЛЬСТВО</a:t>
              </a:r>
              <a:r>
                <a:rPr lang="ru-RU" sz="2800" spc="168" dirty="0">
                  <a:solidFill>
                    <a:srgbClr val="302E2C"/>
                  </a:solidFill>
                  <a:latin typeface="Raleway Bold"/>
                </a:rPr>
                <a:t>: </a:t>
              </a:r>
              <a:r>
                <a:rPr lang="ru-RU" sz="2400" spc="168" dirty="0" err="1">
                  <a:solidFill>
                    <a:schemeClr val="bg1">
                      <a:lumMod val="50000"/>
                    </a:schemeClr>
                  </a:solidFill>
                  <a:latin typeface="Raleway Bold"/>
                </a:rPr>
                <a:t>Поляндрия</a:t>
              </a:r>
              <a:r>
                <a:rPr lang="ru-RU" sz="2400" spc="168" dirty="0">
                  <a:solidFill>
                    <a:schemeClr val="bg1">
                      <a:lumMod val="50000"/>
                    </a:schemeClr>
                  </a:solidFill>
                  <a:latin typeface="Raleway Bold"/>
                </a:rPr>
                <a:t>, 2021</a:t>
              </a:r>
              <a:endParaRPr sz="2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5388090"/>
              <a:ext cx="10436085" cy="10838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297"/>
                </a:lnSpc>
              </a:pPr>
              <a:r>
                <a:rPr lang="ru-RU" sz="2355" spc="117" dirty="0">
                  <a:solidFill>
                    <a:srgbClr val="302E2C"/>
                  </a:solidFill>
                  <a:latin typeface="Raleway"/>
                </a:rPr>
                <a:t>Меня зовут Смерть.</a:t>
              </a:r>
            </a:p>
            <a:p>
              <a:pPr algn="ctr">
                <a:lnSpc>
                  <a:spcPts val="3297"/>
                </a:lnSpc>
              </a:pPr>
              <a:r>
                <a:rPr lang="ru-RU" sz="2355" spc="117" dirty="0">
                  <a:solidFill>
                    <a:srgbClr val="302E2C"/>
                  </a:solidFill>
                  <a:latin typeface="Raleway"/>
                </a:rPr>
                <a:t>Я - часть жизни, любви и тебя.</a:t>
              </a: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069344" y="9009141"/>
            <a:ext cx="5223915" cy="98819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2E4FE77-EA98-40D2-8097-05101D31F1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9044" y="5448300"/>
            <a:ext cx="5181600" cy="4201297"/>
          </a:xfrm>
          <a:prstGeom prst="rect">
            <a:avLst/>
          </a:prstGeom>
        </p:spPr>
      </p:pic>
      <p:pic>
        <p:nvPicPr>
          <p:cNvPr id="8194" name="Picture 2" descr="Меня зовут Смерть">
            <a:extLst>
              <a:ext uri="{FF2B5EF4-FFF2-40B4-BE49-F238E27FC236}">
                <a16:creationId xmlns:a16="http://schemas.microsoft.com/office/drawing/2014/main" id="{CFF2E466-C7CD-403A-B28D-8D17EE4968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057" y="343112"/>
            <a:ext cx="6624943" cy="842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62108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4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28700" y="-252793"/>
            <a:ext cx="9029700" cy="10792587"/>
          </a:xfrm>
          <a:prstGeom prst="rect">
            <a:avLst/>
          </a:prstGeom>
          <a:solidFill>
            <a:srgbClr val="BEA8A7">
              <a:alpha val="19607"/>
            </a:srgbClr>
          </a:solidFill>
        </p:spPr>
      </p:sp>
      <p:grpSp>
        <p:nvGrpSpPr>
          <p:cNvPr id="3" name="Group 3"/>
          <p:cNvGrpSpPr/>
          <p:nvPr/>
        </p:nvGrpSpPr>
        <p:grpSpPr>
          <a:xfrm>
            <a:off x="10107653" y="419100"/>
            <a:ext cx="8915400" cy="4298826"/>
            <a:chOff x="-516172" y="571004"/>
            <a:chExt cx="11887200" cy="5731768"/>
          </a:xfrm>
        </p:grpSpPr>
        <p:sp>
          <p:nvSpPr>
            <p:cNvPr id="4" name="AutoShape 4"/>
            <p:cNvSpPr/>
            <p:nvPr/>
          </p:nvSpPr>
          <p:spPr>
            <a:xfrm>
              <a:off x="0" y="2650412"/>
              <a:ext cx="10202628" cy="51208"/>
            </a:xfrm>
            <a:prstGeom prst="rect">
              <a:avLst/>
            </a:prstGeom>
            <a:solidFill>
              <a:srgbClr val="302E2C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1897" y="571004"/>
              <a:ext cx="10200731" cy="12311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7238"/>
                </a:lnSpc>
              </a:pPr>
              <a:r>
                <a:rPr lang="ru-RU" sz="6600" spc="22" dirty="0">
                  <a:solidFill>
                    <a:srgbClr val="302E2C"/>
                  </a:solidFill>
                  <a:latin typeface="Playfair Display Bold"/>
                </a:rPr>
                <a:t>Звери на ковчеге</a:t>
              </a:r>
              <a:endParaRPr lang="en-US" sz="6600" spc="22" dirty="0">
                <a:solidFill>
                  <a:srgbClr val="302E2C"/>
                </a:solidFill>
                <a:latin typeface="Playfair Display Bold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-516172" y="2650412"/>
              <a:ext cx="11887200" cy="227823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355"/>
                </a:lnSpc>
              </a:pPr>
              <a:endParaRPr dirty="0"/>
            </a:p>
            <a:p>
              <a:pPr>
                <a:lnSpc>
                  <a:spcPts val="3355"/>
                </a:lnSpc>
              </a:pPr>
              <a:r>
                <a:rPr lang="ru-RU" sz="2795" spc="195" dirty="0">
                  <a:solidFill>
                    <a:srgbClr val="302E2C"/>
                  </a:solidFill>
                  <a:latin typeface="Raleway Bold"/>
                </a:rPr>
                <a:t>АВТОР И ИЛЛЮСТРАТОР</a:t>
              </a:r>
              <a:r>
                <a:rPr lang="en-US" sz="2795" spc="195" dirty="0">
                  <a:solidFill>
                    <a:srgbClr val="302E2C"/>
                  </a:solidFill>
                  <a:latin typeface="Raleway Bold"/>
                </a:rPr>
                <a:t>:</a:t>
              </a:r>
              <a:r>
                <a:rPr lang="ru-RU" sz="2795" spc="195" dirty="0">
                  <a:solidFill>
                    <a:srgbClr val="302E2C"/>
                  </a:solidFill>
                  <a:latin typeface="Raleway Bold"/>
                </a:rPr>
                <a:t> </a:t>
              </a:r>
            </a:p>
            <a:p>
              <a:pPr>
                <a:lnSpc>
                  <a:spcPts val="3355"/>
                </a:lnSpc>
              </a:pPr>
              <a:r>
                <a:rPr lang="ru-RU" sz="2795" spc="195" dirty="0">
                  <a:solidFill>
                    <a:schemeClr val="bg1">
                      <a:lumMod val="50000"/>
                    </a:schemeClr>
                  </a:solidFill>
                  <a:latin typeface="Raleway Bold"/>
                </a:rPr>
                <a:t>МАРИАННА ДЮБЮК</a:t>
              </a:r>
            </a:p>
            <a:p>
              <a:pPr>
                <a:lnSpc>
                  <a:spcPts val="3355"/>
                </a:lnSpc>
              </a:pPr>
              <a:r>
                <a:rPr lang="ru-RU" sz="2400" spc="195" dirty="0">
                  <a:solidFill>
                    <a:srgbClr val="302E2C"/>
                  </a:solidFill>
                  <a:latin typeface="Raleway Bold"/>
                </a:rPr>
                <a:t>ИЗДАТЕЛЬСТВО: Самокат, 2020</a:t>
              </a:r>
              <a:r>
                <a:rPr lang="en-US" sz="2400" spc="195" dirty="0">
                  <a:solidFill>
                    <a:srgbClr val="302E2C"/>
                  </a:solidFill>
                  <a:latin typeface="Raleway Bold"/>
                </a:rPr>
                <a:t> 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-151660" y="5251116"/>
              <a:ext cx="10200731" cy="10516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223"/>
                </a:lnSpc>
              </a:pPr>
              <a:r>
                <a:rPr lang="ru-RU" sz="2302" spc="115" dirty="0">
                  <a:solidFill>
                    <a:srgbClr val="302E2C"/>
                  </a:solidFill>
                  <a:latin typeface="Raleway"/>
                </a:rPr>
                <a:t>А дождь все льет и льет... </a:t>
              </a:r>
            </a:p>
            <a:p>
              <a:pPr>
                <a:lnSpc>
                  <a:spcPts val="3223"/>
                </a:lnSpc>
              </a:pPr>
              <a:r>
                <a:rPr lang="ru-RU" sz="2302" spc="115" dirty="0">
                  <a:solidFill>
                    <a:srgbClr val="302E2C"/>
                  </a:solidFill>
                  <a:latin typeface="Raleway"/>
                </a:rPr>
                <a:t>Как же зверям спастись?</a:t>
              </a:r>
              <a:endParaRPr lang="en-US" sz="2302" spc="115" dirty="0">
                <a:solidFill>
                  <a:srgbClr val="302E2C"/>
                </a:solidFill>
                <a:latin typeface="Raleway"/>
              </a:endParaRP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635838" y="8953500"/>
            <a:ext cx="4679362" cy="925578"/>
          </a:xfrm>
          <a:prstGeom prst="rect">
            <a:avLst/>
          </a:prstGeom>
        </p:spPr>
      </p:pic>
      <p:pic>
        <p:nvPicPr>
          <p:cNvPr id="9218" name="Picture 2" descr="Звери на ковчеге - купить книгу в интернет-магазине Самокат. Книжки-картинки">
            <a:extLst>
              <a:ext uri="{FF2B5EF4-FFF2-40B4-BE49-F238E27FC236}">
                <a16:creationId xmlns:a16="http://schemas.microsoft.com/office/drawing/2014/main" id="{7401F4B8-A237-4524-AA60-5C50699950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463" y="253128"/>
            <a:ext cx="8407553" cy="834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Маріанна Дюбюк — Вікіпедія">
            <a:extLst>
              <a:ext uri="{FF2B5EF4-FFF2-40B4-BE49-F238E27FC236}">
                <a16:creationId xmlns:a16="http://schemas.microsoft.com/office/drawing/2014/main" id="{C42323F1-0FE8-4994-B7C5-75FF238A1F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484"/>
          <a:stretch/>
        </p:blipFill>
        <p:spPr bwMode="auto">
          <a:xfrm>
            <a:off x="11665538" y="5295900"/>
            <a:ext cx="4460048" cy="4316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204</Words>
  <Application>Microsoft Office PowerPoint</Application>
  <PresentationFormat>Произвольный</PresentationFormat>
  <Paragraphs>46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Calibri</vt:lpstr>
      <vt:lpstr>Playfair Display Bold</vt:lpstr>
      <vt:lpstr>Raleway</vt:lpstr>
      <vt:lpstr>Raleway Bold</vt:lpstr>
      <vt:lpstr>Arial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Cream and White New Fashion Collection Presentation</dc:title>
  <cp:lastModifiedBy>Admin</cp:lastModifiedBy>
  <cp:revision>30</cp:revision>
  <dcterms:created xsi:type="dcterms:W3CDTF">2006-08-16T00:00:00Z</dcterms:created>
  <dcterms:modified xsi:type="dcterms:W3CDTF">2021-12-01T13:09:42Z</dcterms:modified>
  <dc:identifier>DAENd2rrsFs</dc:identifier>
</cp:coreProperties>
</file>