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 autoCompressPictures="0">
  <p:sldMasterIdLst>
    <p:sldMasterId id="2147483648" r:id="rId1"/>
    <p:sldMasterId id="2147483660" r:id="rId2"/>
  </p:sldMasterIdLst>
  <p:notesMasterIdLst>
    <p:notesMasterId r:id="rId22"/>
  </p:notesMasterIdLst>
  <p:sldIdLst>
    <p:sldId id="257" r:id="rId3"/>
    <p:sldId id="275" r:id="rId4"/>
    <p:sldId id="273" r:id="rId5"/>
    <p:sldId id="281" r:id="rId6"/>
    <p:sldId id="259" r:id="rId7"/>
    <p:sldId id="279" r:id="rId8"/>
    <p:sldId id="278" r:id="rId9"/>
    <p:sldId id="282" r:id="rId10"/>
    <p:sldId id="284" r:id="rId11"/>
    <p:sldId id="269" r:id="rId12"/>
    <p:sldId id="286" r:id="rId13"/>
    <p:sldId id="285" r:id="rId14"/>
    <p:sldId id="289" r:id="rId15"/>
    <p:sldId id="292" r:id="rId16"/>
    <p:sldId id="290" r:id="rId17"/>
    <p:sldId id="291" r:id="rId18"/>
    <p:sldId id="293" r:id="rId19"/>
    <p:sldId id="294" r:id="rId20"/>
    <p:sldId id="288" r:id="rId21"/>
  </p:sldIdLst>
  <p:sldSz cx="13004800" cy="9753600"/>
  <p:notesSz cx="6858000" cy="9144000"/>
  <p:defaultTextStyle>
    <a:defPPr>
      <a:defRPr lang="en-US"/>
    </a:defPPr>
    <a:lvl1pPr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ＭＳ Ｐゴシック" charset="0"/>
        <a:cs typeface="ＭＳ Ｐゴシック" charset="0"/>
        <a:sym typeface="Helvetica Light" charset="0"/>
      </a:defRPr>
    </a:lvl1pPr>
    <a:lvl2pPr marL="457200" indent="-228600"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ＭＳ Ｐゴシック" charset="0"/>
        <a:cs typeface="ＭＳ Ｐゴシック" charset="0"/>
        <a:sym typeface="Helvetica Light" charset="0"/>
      </a:defRPr>
    </a:lvl2pPr>
    <a:lvl3pPr marL="914400" indent="-457200"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ＭＳ Ｐゴシック" charset="0"/>
        <a:cs typeface="ＭＳ Ｐゴシック" charset="0"/>
        <a:sym typeface="Helvetica Light" charset="0"/>
      </a:defRPr>
    </a:lvl3pPr>
    <a:lvl4pPr marL="1371600" indent="-685800"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ＭＳ Ｐゴシック" charset="0"/>
        <a:cs typeface="ＭＳ Ｐゴシック" charset="0"/>
        <a:sym typeface="Helvetica Light" charset="0"/>
      </a:defRPr>
    </a:lvl4pPr>
    <a:lvl5pPr marL="1828800" indent="-914400"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ＭＳ Ｐゴシック" charset="0"/>
        <a:cs typeface="ＭＳ Ｐゴシック" charset="0"/>
        <a:sym typeface="Helvetica Light" charset="0"/>
      </a:defRPr>
    </a:lvl5pPr>
    <a:lvl6pPr marL="2286000" algn="l" defTabSz="457200" rtl="0" eaLnBrk="1" latinLnBrk="0" hangingPunct="1">
      <a:defRPr sz="3600" kern="1200">
        <a:solidFill>
          <a:srgbClr val="000000"/>
        </a:solidFill>
        <a:latin typeface="Helvetica Light" charset="0"/>
        <a:ea typeface="ＭＳ Ｐゴシック" charset="0"/>
        <a:cs typeface="ＭＳ Ｐゴシック" charset="0"/>
        <a:sym typeface="Helvetica Light" charset="0"/>
      </a:defRPr>
    </a:lvl6pPr>
    <a:lvl7pPr marL="2743200" algn="l" defTabSz="457200" rtl="0" eaLnBrk="1" latinLnBrk="0" hangingPunct="1">
      <a:defRPr sz="3600" kern="1200">
        <a:solidFill>
          <a:srgbClr val="000000"/>
        </a:solidFill>
        <a:latin typeface="Helvetica Light" charset="0"/>
        <a:ea typeface="ＭＳ Ｐゴシック" charset="0"/>
        <a:cs typeface="ＭＳ Ｐゴシック" charset="0"/>
        <a:sym typeface="Helvetica Light" charset="0"/>
      </a:defRPr>
    </a:lvl7pPr>
    <a:lvl8pPr marL="3200400" algn="l" defTabSz="457200" rtl="0" eaLnBrk="1" latinLnBrk="0" hangingPunct="1">
      <a:defRPr sz="3600" kern="1200">
        <a:solidFill>
          <a:srgbClr val="000000"/>
        </a:solidFill>
        <a:latin typeface="Helvetica Light" charset="0"/>
        <a:ea typeface="ＭＳ Ｐゴシック" charset="0"/>
        <a:cs typeface="ＭＳ Ｐゴシック" charset="0"/>
        <a:sym typeface="Helvetica Light" charset="0"/>
      </a:defRPr>
    </a:lvl8pPr>
    <a:lvl9pPr marL="3657600" algn="l" defTabSz="457200" rtl="0" eaLnBrk="1" latinLnBrk="0" hangingPunct="1">
      <a:defRPr sz="3600" kern="1200">
        <a:solidFill>
          <a:srgbClr val="000000"/>
        </a:solidFill>
        <a:latin typeface="Helvetica Light" charset="0"/>
        <a:ea typeface="ＭＳ Ｐゴシック" charset="0"/>
        <a:cs typeface="ＭＳ Ｐゴシック" charset="0"/>
        <a:sym typeface="Helvetica Light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5567">
          <p15:clr>
            <a:srgbClr val="A4A3A4"/>
          </p15:clr>
        </p15:guide>
        <p15:guide id="2" orient="horz" pos="4705">
          <p15:clr>
            <a:srgbClr val="A4A3A4"/>
          </p15:clr>
        </p15:guide>
        <p15:guide id="3" orient="horz" pos="1984">
          <p15:clr>
            <a:srgbClr val="A4A3A4"/>
          </p15:clr>
        </p15:guide>
        <p15:guide id="4" orient="horz" pos="3480">
          <p15:clr>
            <a:srgbClr val="A4A3A4"/>
          </p15:clr>
        </p15:guide>
        <p15:guide id="5" orient="horz" pos="1743">
          <p15:clr>
            <a:srgbClr val="A4A3A4"/>
          </p15:clr>
        </p15:guide>
        <p15:guide id="6" orient="horz" pos="1802">
          <p15:clr>
            <a:srgbClr val="A4A3A4"/>
          </p15:clr>
        </p15:guide>
        <p15:guide id="7" orient="horz" pos="2210">
          <p15:clr>
            <a:srgbClr val="A4A3A4"/>
          </p15:clr>
        </p15:guide>
        <p15:guide id="8" pos="1510">
          <p15:clr>
            <a:srgbClr val="A4A3A4"/>
          </p15:clr>
        </p15:guide>
        <p15:guide id="9" pos="8086">
          <p15:clr>
            <a:srgbClr val="A4A3A4"/>
          </p15:clr>
        </p15:guide>
        <p15:guide id="10" pos="2825">
          <p15:clr>
            <a:srgbClr val="A4A3A4"/>
          </p15:clr>
        </p15:guide>
        <p15:guide id="11" pos="35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gray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8" autoAdjust="0"/>
    <p:restoredTop sz="94660"/>
  </p:normalViewPr>
  <p:slideViewPr>
    <p:cSldViewPr showGuides="1">
      <p:cViewPr varScale="1">
        <p:scale>
          <a:sx n="51" d="100"/>
          <a:sy n="51" d="100"/>
        </p:scale>
        <p:origin x="1422" y="90"/>
      </p:cViewPr>
      <p:guideLst>
        <p:guide orient="horz" pos="5567"/>
        <p:guide orient="horz" pos="4705"/>
        <p:guide orient="horz" pos="1984"/>
        <p:guide orient="horz" pos="3480"/>
        <p:guide orient="horz" pos="1743"/>
        <p:guide orient="horz" pos="1802"/>
        <p:guide orient="horz" pos="2210"/>
        <p:guide pos="1510"/>
        <p:guide pos="8086"/>
        <p:guide pos="2825"/>
        <p:guide pos="35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bevel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50" name="Rectangle 2"/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bevel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noProof="0">
                <a:sym typeface="Helvetica Neue" charset="0"/>
              </a:rPr>
              <a:t>Second level</a:t>
            </a:r>
          </a:p>
          <a:p>
            <a:pPr lvl="2"/>
            <a:r>
              <a:rPr lang="en-US" noProof="0">
                <a:sym typeface="Helvetica Neue" charset="0"/>
              </a:rPr>
              <a:t>Third level</a:t>
            </a:r>
          </a:p>
          <a:p>
            <a:pPr lvl="3"/>
            <a:r>
              <a:rPr lang="en-US" noProof="0">
                <a:sym typeface="Helvetica Neue" charset="0"/>
              </a:rPr>
              <a:t>Fourth level</a:t>
            </a:r>
          </a:p>
          <a:p>
            <a:pPr lvl="4"/>
            <a:r>
              <a:rPr lang="en-US" noProof="0">
                <a:sym typeface="Helvetica Neue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6117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ＭＳ Ｐゴシック" charset="0"/>
        <a:cs typeface="Helvetica Neue" charset="0"/>
        <a:sym typeface="Helvetica Neue" charset="0"/>
      </a:defRPr>
    </a:lvl1pPr>
    <a:lvl2pPr indent="2286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2pPr>
    <a:lvl3pPr indent="4572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3pPr>
    <a:lvl4pPr indent="6858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4pPr>
    <a:lvl5pPr indent="9144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45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964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66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424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5210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359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925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ru-RU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0204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8748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910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0842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Helvetica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1341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9377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149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5418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547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416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ru-RU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44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120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227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Helvetica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01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+mj-lt"/>
          <a:ea typeface="+mj-ea"/>
          <a:cs typeface="+mj-cs"/>
          <a:sym typeface="Helvetica Light" charset="0"/>
        </a:defRPr>
      </a:lvl1pPr>
      <a:lvl2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Helvetica Light" charset="0"/>
          <a:ea typeface="ＭＳ Ｐゴシック" charset="0"/>
          <a:cs typeface="Helvetica Light" charset="0"/>
          <a:sym typeface="Helvetica Light" charset="0"/>
        </a:defRPr>
      </a:lvl2pPr>
      <a:lvl3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Helvetica Light" charset="0"/>
          <a:ea typeface="ＭＳ Ｐゴシック" charset="0"/>
          <a:cs typeface="Helvetica Light" charset="0"/>
          <a:sym typeface="Helvetica Light" charset="0"/>
        </a:defRPr>
      </a:lvl3pPr>
      <a:lvl4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Helvetica Light" charset="0"/>
          <a:ea typeface="ＭＳ Ｐゴシック" charset="0"/>
          <a:cs typeface="Helvetica Light" charset="0"/>
          <a:sym typeface="Helvetica Light" charset="0"/>
        </a:defRPr>
      </a:lvl4pPr>
      <a:lvl5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Helvetica Light" charset="0"/>
          <a:ea typeface="ＭＳ Ｐゴシック" charset="0"/>
          <a:cs typeface="Helvetica Light" charset="0"/>
          <a:sym typeface="Helvetica Light" charset="0"/>
        </a:defRPr>
      </a:lvl5pPr>
      <a:lvl6pPr marL="457200" algn="ctr" defTabSz="584200" rtl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Helvetica Light" charset="0"/>
          <a:ea typeface="ＭＳ Ｐゴシック" charset="0"/>
          <a:cs typeface="Helvetica Light" charset="0"/>
          <a:sym typeface="Helvetica Light" charset="0"/>
        </a:defRPr>
      </a:lvl6pPr>
      <a:lvl7pPr marL="914400" algn="ctr" defTabSz="584200" rtl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Helvetica Light" charset="0"/>
          <a:ea typeface="ＭＳ Ｐゴシック" charset="0"/>
          <a:cs typeface="Helvetica Light" charset="0"/>
          <a:sym typeface="Helvetica Light" charset="0"/>
        </a:defRPr>
      </a:lvl7pPr>
      <a:lvl8pPr marL="1371600" algn="ctr" defTabSz="584200" rtl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Helvetica Light" charset="0"/>
          <a:ea typeface="ＭＳ Ｐゴシック" charset="0"/>
          <a:cs typeface="Helvetica Light" charset="0"/>
          <a:sym typeface="Helvetica Light" charset="0"/>
        </a:defRPr>
      </a:lvl8pPr>
      <a:lvl9pPr marL="1828800" algn="ctr" defTabSz="584200" rtl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Helvetica Light" charset="0"/>
          <a:ea typeface="ＭＳ Ｐゴシック" charset="0"/>
          <a:cs typeface="Helvetica Light" charset="0"/>
          <a:sym typeface="Helvetica Light" charset="0"/>
        </a:defRPr>
      </a:lvl9pPr>
    </p:titleStyle>
    <p:bodyStyle>
      <a:lvl1pPr marL="444500" indent="-444500" algn="l" defTabSz="584200" rtl="0" eaLnBrk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1pPr>
      <a:lvl2pPr marL="1333500" indent="-889000" algn="l" defTabSz="584200" rtl="0" eaLnBrk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Helvetica Light" charset="0"/>
          <a:cs typeface="+mn-cs"/>
          <a:sym typeface="Helvetica Light" charset="0"/>
        </a:defRPr>
      </a:lvl2pPr>
      <a:lvl3pPr marL="1778000" indent="-889000" algn="l" defTabSz="584200" rtl="0" eaLnBrk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Helvetica Light" charset="0"/>
          <a:cs typeface="+mn-cs"/>
          <a:sym typeface="Helvetica Light" charset="0"/>
        </a:defRPr>
      </a:lvl3pPr>
      <a:lvl4pPr marL="2222500" indent="-889000" algn="l" defTabSz="584200" rtl="0" eaLnBrk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Helvetica Light" charset="0"/>
          <a:cs typeface="+mn-cs"/>
          <a:sym typeface="Helvetica Light" charset="0"/>
        </a:defRPr>
      </a:lvl4pPr>
      <a:lvl5pPr marL="2667000" indent="-889000" algn="l" defTabSz="584200" rtl="0" eaLnBrk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Helvetica Light" charset="0"/>
          <a:cs typeface="+mn-cs"/>
          <a:sym typeface="Helvetica Light" charset="0"/>
        </a:defRPr>
      </a:lvl5pPr>
      <a:lvl6pPr marL="3124200" indent="-889000" algn="l" defTabSz="584200" rtl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Helvetica Light" charset="0"/>
          <a:cs typeface="+mn-cs"/>
          <a:sym typeface="Helvetica Light" charset="0"/>
        </a:defRPr>
      </a:lvl6pPr>
      <a:lvl7pPr marL="3581400" indent="-889000" algn="l" defTabSz="584200" rtl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Helvetica Light" charset="0"/>
          <a:cs typeface="+mn-cs"/>
          <a:sym typeface="Helvetica Light" charset="0"/>
        </a:defRPr>
      </a:lvl7pPr>
      <a:lvl8pPr marL="4038600" indent="-889000" algn="l" defTabSz="584200" rtl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Helvetica Light" charset="0"/>
          <a:cs typeface="+mn-cs"/>
          <a:sym typeface="Helvetica Light" charset="0"/>
        </a:defRPr>
      </a:lvl8pPr>
      <a:lvl9pPr marL="4495800" indent="-889000" algn="l" defTabSz="584200" rtl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Helvetica Light" charset="0"/>
          <a:cs typeface="+mn-cs"/>
          <a:sym typeface="Helvetica 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9133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+mj-lt"/>
          <a:ea typeface="MS PGothic" pitchFamily="34" charset="-128"/>
          <a:cs typeface="+mj-cs"/>
          <a:sym typeface="Helvetica Light" charset="0"/>
        </a:defRPr>
      </a:lvl1pPr>
      <a:lvl2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Helvetica Light" charset="0"/>
          <a:ea typeface="MS PGothic" pitchFamily="34" charset="-128"/>
          <a:cs typeface="Helvetica Light" charset="0"/>
          <a:sym typeface="Helvetica Light" charset="0"/>
        </a:defRPr>
      </a:lvl2pPr>
      <a:lvl3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Helvetica Light" charset="0"/>
          <a:ea typeface="MS PGothic" pitchFamily="34" charset="-128"/>
          <a:cs typeface="Helvetica Light" charset="0"/>
          <a:sym typeface="Helvetica Light" charset="0"/>
        </a:defRPr>
      </a:lvl3pPr>
      <a:lvl4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Helvetica Light" charset="0"/>
          <a:ea typeface="MS PGothic" pitchFamily="34" charset="-128"/>
          <a:cs typeface="Helvetica Light" charset="0"/>
          <a:sym typeface="Helvetica Light" charset="0"/>
        </a:defRPr>
      </a:lvl4pPr>
      <a:lvl5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Helvetica Light" charset="0"/>
          <a:ea typeface="MS PGothic" pitchFamily="34" charset="-128"/>
          <a:cs typeface="Helvetica Light" charset="0"/>
          <a:sym typeface="Helvetica Light" charset="0"/>
        </a:defRPr>
      </a:lvl5pPr>
      <a:lvl6pPr marL="457200" algn="ctr" defTabSz="584200" rtl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Helvetica Light" charset="0"/>
          <a:ea typeface="ＭＳ Ｐゴシック" charset="0"/>
          <a:cs typeface="Helvetica Light" charset="0"/>
          <a:sym typeface="Helvetica Light" charset="0"/>
        </a:defRPr>
      </a:lvl6pPr>
      <a:lvl7pPr marL="914400" algn="ctr" defTabSz="584200" rtl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Helvetica Light" charset="0"/>
          <a:ea typeface="ＭＳ Ｐゴシック" charset="0"/>
          <a:cs typeface="Helvetica Light" charset="0"/>
          <a:sym typeface="Helvetica Light" charset="0"/>
        </a:defRPr>
      </a:lvl7pPr>
      <a:lvl8pPr marL="1371600" algn="ctr" defTabSz="584200" rtl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Helvetica Light" charset="0"/>
          <a:ea typeface="ＭＳ Ｐゴシック" charset="0"/>
          <a:cs typeface="Helvetica Light" charset="0"/>
          <a:sym typeface="Helvetica Light" charset="0"/>
        </a:defRPr>
      </a:lvl8pPr>
      <a:lvl9pPr marL="1828800" algn="ctr" defTabSz="584200" rtl="0" fontAlgn="base" hangingPunct="0">
        <a:spcBef>
          <a:spcPct val="0"/>
        </a:spcBef>
        <a:spcAft>
          <a:spcPct val="0"/>
        </a:spcAft>
        <a:defRPr sz="8000">
          <a:solidFill>
            <a:srgbClr val="53585F"/>
          </a:solidFill>
          <a:latin typeface="Helvetica Light" charset="0"/>
          <a:ea typeface="ＭＳ Ｐゴシック" charset="0"/>
          <a:cs typeface="Helvetica Light" charset="0"/>
          <a:sym typeface="Helvetica Light" charset="0"/>
        </a:defRPr>
      </a:lvl9pPr>
    </p:titleStyle>
    <p:bodyStyle>
      <a:lvl1pPr marL="444500" indent="-444500" algn="l" defTabSz="584200" rtl="0" eaLnBrk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MS PGothic" pitchFamily="34" charset="-128"/>
          <a:cs typeface="+mn-cs"/>
          <a:sym typeface="Helvetica Light" charset="0"/>
        </a:defRPr>
      </a:lvl1pPr>
      <a:lvl2pPr marL="1333500" indent="-889000" algn="l" defTabSz="584200" rtl="0" eaLnBrk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Helvetica Light" charset="0"/>
          <a:cs typeface="+mn-cs"/>
          <a:sym typeface="Helvetica Light" charset="0"/>
        </a:defRPr>
      </a:lvl2pPr>
      <a:lvl3pPr marL="1778000" indent="-889000" algn="l" defTabSz="584200" rtl="0" eaLnBrk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Helvetica Light" charset="0"/>
          <a:cs typeface="+mn-cs"/>
          <a:sym typeface="Helvetica Light" charset="0"/>
        </a:defRPr>
      </a:lvl3pPr>
      <a:lvl4pPr marL="2222500" indent="-889000" algn="l" defTabSz="584200" rtl="0" eaLnBrk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Helvetica Light" charset="0"/>
          <a:cs typeface="+mn-cs"/>
          <a:sym typeface="Helvetica Light" charset="0"/>
        </a:defRPr>
      </a:lvl4pPr>
      <a:lvl5pPr marL="2667000" indent="-889000" algn="l" defTabSz="584200" rtl="0" eaLnBrk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Helvetica Light" charset="0"/>
          <a:cs typeface="+mn-cs"/>
          <a:sym typeface="Helvetica Light" charset="0"/>
        </a:defRPr>
      </a:lvl5pPr>
      <a:lvl6pPr marL="3124200" indent="-889000" algn="l" defTabSz="584200" rtl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Helvetica Light" charset="0"/>
          <a:cs typeface="+mn-cs"/>
          <a:sym typeface="Helvetica Light" charset="0"/>
        </a:defRPr>
      </a:lvl6pPr>
      <a:lvl7pPr marL="3581400" indent="-889000" algn="l" defTabSz="584200" rtl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Helvetica Light" charset="0"/>
          <a:cs typeface="+mn-cs"/>
          <a:sym typeface="Helvetica Light" charset="0"/>
        </a:defRPr>
      </a:lvl7pPr>
      <a:lvl8pPr marL="4038600" indent="-889000" algn="l" defTabSz="584200" rtl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Helvetica Light" charset="0"/>
          <a:cs typeface="+mn-cs"/>
          <a:sym typeface="Helvetica Light" charset="0"/>
        </a:defRPr>
      </a:lvl8pPr>
      <a:lvl9pPr marL="4495800" indent="-889000" algn="l" defTabSz="584200" rtl="0" fontAlgn="base" hangingPunct="0">
        <a:spcBef>
          <a:spcPts val="4200"/>
        </a:spcBef>
        <a:spcAft>
          <a:spcPct val="0"/>
        </a:spcAft>
        <a:buSzPct val="75000"/>
        <a:buChar char="•"/>
        <a:defRPr sz="3600">
          <a:solidFill>
            <a:srgbClr val="000000"/>
          </a:solidFill>
          <a:latin typeface="+mn-lt"/>
          <a:ea typeface="Helvetica Light" charset="0"/>
          <a:cs typeface="+mn-cs"/>
          <a:sym typeface="Helvetica 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vk.com/away.php?to=https://www.facebook.com/groups/Mishanya&amp;post=-185396635_319&amp;cc_key=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13004800" cy="9753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algn="ctr"/>
            <a:endParaRPr lang="en-US" sz="6000" dirty="0">
              <a:solidFill>
                <a:schemeClr val="accent3"/>
              </a:solidFill>
              <a:latin typeface="Geometria Heavy"/>
              <a:cs typeface="Geometria Heavy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41960" y="1655602"/>
            <a:ext cx="83637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"</a:t>
            </a:r>
            <a:r>
              <a:rPr lang="ru-RU" sz="5600" b="1" dirty="0"/>
              <a:t>Создание </a:t>
            </a:r>
          </a:p>
          <a:p>
            <a:r>
              <a:rPr lang="ru-RU" sz="5600" b="1" dirty="0"/>
              <a:t>дружелюбной среды </a:t>
            </a:r>
          </a:p>
          <a:p>
            <a:r>
              <a:rPr lang="ru-RU" sz="5600" b="1" dirty="0"/>
              <a:t>для детей с аутизмом </a:t>
            </a:r>
          </a:p>
          <a:p>
            <a:r>
              <a:rPr lang="ru-RU" sz="5600" b="1" dirty="0"/>
              <a:t>в библиотеке"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7D4CB8C-C6FB-46DD-9D4F-E4BF99D9D945}"/>
              </a:ext>
            </a:extLst>
          </p:cNvPr>
          <p:cNvSpPr/>
          <p:nvPr/>
        </p:nvSpPr>
        <p:spPr>
          <a:xfrm>
            <a:off x="957784" y="6850633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000" dirty="0"/>
              <a:t>Плотникова Арина</a:t>
            </a:r>
          </a:p>
          <a:p>
            <a:pPr algn="just"/>
            <a:r>
              <a:rPr lang="ru-RU" sz="3000" dirty="0"/>
              <a:t>к</a:t>
            </a:r>
            <a:r>
              <a:rPr lang="ru-RU" sz="3000"/>
              <a:t>оординатор </a:t>
            </a:r>
            <a:r>
              <a:rPr lang="ru-RU" sz="3000" dirty="0"/>
              <a:t>инклюзивных проектов </a:t>
            </a:r>
          </a:p>
          <a:p>
            <a:pPr algn="just"/>
            <a:r>
              <a:rPr lang="ru-RU" sz="3000" dirty="0"/>
              <a:t>в Библиотеке книжных героев,</a:t>
            </a:r>
          </a:p>
          <a:p>
            <a:pPr algn="just"/>
            <a:r>
              <a:rPr lang="ru-RU" sz="3000" dirty="0"/>
              <a:t>педагог-дефектолог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Снимок экрана 2021-12-02 в 6.57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91" y="772344"/>
            <a:ext cx="3205807" cy="4248472"/>
          </a:xfrm>
          <a:prstGeom prst="rect">
            <a:avLst/>
          </a:prstGeom>
        </p:spPr>
      </p:pic>
      <p:pic>
        <p:nvPicPr>
          <p:cNvPr id="4" name="Изображение 3" descr="Снимок экрана 2021-12-02 в 6.53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76" y="5884912"/>
            <a:ext cx="5003800" cy="3517900"/>
          </a:xfrm>
          <a:prstGeom prst="rect">
            <a:avLst/>
          </a:prstGeom>
        </p:spPr>
      </p:pic>
      <p:pic>
        <p:nvPicPr>
          <p:cNvPr id="5" name="Изображение 4" descr="Снимок экрана 2021-12-02 в 6.58.2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240" y="700336"/>
            <a:ext cx="7489661" cy="4876800"/>
          </a:xfrm>
          <a:prstGeom prst="rect">
            <a:avLst/>
          </a:prstGeom>
        </p:spPr>
      </p:pic>
      <p:pic>
        <p:nvPicPr>
          <p:cNvPr id="6" name="Изображение 5" descr="Снимок экрана 2021-12-02 в 7.00.2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384" y="5740896"/>
            <a:ext cx="5969000" cy="38354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Снимок экрана 2021-12-02 в 7.07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384" y="484312"/>
            <a:ext cx="6413500" cy="8928100"/>
          </a:xfrm>
          <a:prstGeom prst="rect">
            <a:avLst/>
          </a:prstGeom>
        </p:spPr>
      </p:pic>
      <p:pic>
        <p:nvPicPr>
          <p:cNvPr id="5" name="Изображение 4" descr="Снимок экрана 2021-12-02 в 7.07.3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20" y="340296"/>
            <a:ext cx="6426200" cy="900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69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Инклюзия vs интеграция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888" y="1348408"/>
            <a:ext cx="8835068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5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775" y="628327"/>
            <a:ext cx="11593289" cy="1368153"/>
          </a:xfrm>
        </p:spPr>
        <p:txBody>
          <a:bodyPr anchor="ctr"/>
          <a:lstStyle/>
          <a:p>
            <a:pPr algn="l"/>
            <a:r>
              <a:rPr lang="ru-RU" sz="8300" kern="1200" cap="small" dirty="0">
                <a:solidFill>
                  <a:schemeClr val="tx1"/>
                </a:solidFill>
                <a:latin typeface="Georgia" panose="02040502050405020303" pitchFamily="18" charset="0"/>
                <a:cs typeface="Arial"/>
              </a:rPr>
              <a:t>Инклюзивная среда</a:t>
            </a:r>
            <a:br>
              <a:rPr lang="ru-RU" sz="8300" kern="1200" cap="small" dirty="0">
                <a:solidFill>
                  <a:schemeClr val="tx1"/>
                </a:solidFill>
                <a:latin typeface="Georgia" panose="02040502050405020303" pitchFamily="18" charset="0"/>
                <a:cs typeface="Arial"/>
              </a:rPr>
            </a:br>
            <a:r>
              <a:rPr lang="ru-RU" sz="8300" kern="1200" cap="small" dirty="0">
                <a:solidFill>
                  <a:schemeClr val="tx1"/>
                </a:solidFill>
                <a:latin typeface="Georgia" panose="02040502050405020303" pitchFamily="18" charset="0"/>
                <a:cs typeface="Arial"/>
              </a:rPr>
              <a:t>в библиотеке</a:t>
            </a:r>
            <a:endParaRPr lang="ru-RU" sz="48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3768" y="2932584"/>
            <a:ext cx="11468150" cy="6355680"/>
          </a:xfrm>
        </p:spPr>
        <p:txBody>
          <a:bodyPr anchor="ctr"/>
          <a:lstStyle/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«Тихие часы»</a:t>
            </a:r>
          </a:p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Маршрутная карта/</a:t>
            </a:r>
          </a:p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Меню активностей</a:t>
            </a:r>
          </a:p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Социальная история</a:t>
            </a:r>
          </a:p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Инклюзивные программы</a:t>
            </a:r>
          </a:p>
          <a:p>
            <a:endParaRPr lang="ru-RU" dirty="0"/>
          </a:p>
        </p:txBody>
      </p:sp>
      <p:pic>
        <p:nvPicPr>
          <p:cNvPr id="4" name="Изображение 3" descr="Снимок экрана 2021-12-02 в 10.38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728" y="3436640"/>
            <a:ext cx="2324100" cy="2324100"/>
          </a:xfrm>
          <a:prstGeom prst="rect">
            <a:avLst/>
          </a:prstGeom>
        </p:spPr>
      </p:pic>
      <p:pic>
        <p:nvPicPr>
          <p:cNvPr id="5" name="Изображение 4" descr="Снимок экрана 2021-12-02 в 10.38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416" y="2860576"/>
            <a:ext cx="2273300" cy="2387600"/>
          </a:xfrm>
          <a:prstGeom prst="rect">
            <a:avLst/>
          </a:prstGeom>
        </p:spPr>
      </p:pic>
      <p:pic>
        <p:nvPicPr>
          <p:cNvPr id="6" name="Изображение 5" descr="Снимок экрана 2021-12-02 в 10.38.1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6736" y="6460976"/>
            <a:ext cx="2010334" cy="2010334"/>
          </a:xfrm>
          <a:prstGeom prst="rect">
            <a:avLst/>
          </a:prstGeom>
        </p:spPr>
      </p:pic>
      <p:pic>
        <p:nvPicPr>
          <p:cNvPr id="7" name="Изображение 6" descr="Снимок экрана 2021-12-02 в 10.49.0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368" y="6388968"/>
            <a:ext cx="2120900" cy="260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016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Снимок экрана 2021-12-02 в 10.58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312"/>
            <a:ext cx="13004800" cy="891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575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1760" y="988368"/>
            <a:ext cx="11972205" cy="1387797"/>
          </a:xfrm>
        </p:spPr>
        <p:txBody>
          <a:bodyPr anchor="ctr"/>
          <a:lstStyle/>
          <a:p>
            <a:pPr algn="l"/>
            <a:r>
              <a:rPr lang="ru-RU" sz="8300" kern="1200" cap="small" dirty="0">
                <a:solidFill>
                  <a:schemeClr val="tx1"/>
                </a:solidFill>
                <a:latin typeface="Georgia" panose="02040502050405020303" pitchFamily="18" charset="0"/>
                <a:cs typeface="Arial"/>
              </a:rPr>
              <a:t>Инклюзивные программы по чтению</a:t>
            </a:r>
            <a:endParaRPr lang="ru-RU" sz="48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9752" y="3148608"/>
            <a:ext cx="11468150" cy="6355680"/>
          </a:xfrm>
        </p:spPr>
        <p:txBody>
          <a:bodyPr anchor="ctr"/>
          <a:lstStyle/>
          <a:p>
            <a:pPr>
              <a:lnSpc>
                <a:spcPts val="2100"/>
              </a:lnSpc>
            </a:pPr>
            <a:endParaRPr lang="ru-RU" sz="2400" dirty="0">
              <a:latin typeface="Georgia" panose="02040502050405020303" pitchFamily="18" charset="0"/>
            </a:endParaRPr>
          </a:p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Подготовка сверстников</a:t>
            </a:r>
          </a:p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Визуальная поддержка</a:t>
            </a:r>
          </a:p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«Особенные задачи» для ребенка с РАС</a:t>
            </a:r>
          </a:p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 Тьюторское сопровождение</a:t>
            </a:r>
          </a:p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Адаптация литературных произведений</a:t>
            </a:r>
          </a:p>
          <a:p>
            <a:pPr>
              <a:lnSpc>
                <a:spcPts val="2100"/>
              </a:lnSpc>
            </a:pPr>
            <a:endParaRPr lang="ru-RU" sz="2400" dirty="0">
              <a:latin typeface="Georgia" panose="02040502050405020303" pitchFamily="18" charset="0"/>
            </a:endParaRPr>
          </a:p>
          <a:p>
            <a:pPr>
              <a:lnSpc>
                <a:spcPts val="2100"/>
              </a:lnSpc>
            </a:pPr>
            <a:endParaRPr lang="ru-RU" sz="2400" dirty="0">
              <a:latin typeface="Georgia" panose="02040502050405020303" pitchFamily="18" charset="0"/>
            </a:endParaRPr>
          </a:p>
          <a:p>
            <a:endParaRPr lang="ru-RU" dirty="0"/>
          </a:p>
        </p:txBody>
      </p:sp>
      <p:pic>
        <p:nvPicPr>
          <p:cNvPr id="4" name="Изображение 3" descr="Снимок экрана 2021-12-02 в 10.47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472" y="5524872"/>
            <a:ext cx="5197958" cy="3624330"/>
          </a:xfrm>
          <a:prstGeom prst="rect">
            <a:avLst/>
          </a:prstGeom>
        </p:spPr>
      </p:pic>
      <p:pic>
        <p:nvPicPr>
          <p:cNvPr id="5" name="Изображение 4" descr="Снимок экрана 2021-12-02 в 10.47.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352" y="3004592"/>
            <a:ext cx="2736304" cy="2067958"/>
          </a:xfrm>
          <a:prstGeom prst="rect">
            <a:avLst/>
          </a:prstGeom>
        </p:spPr>
      </p:pic>
      <p:pic>
        <p:nvPicPr>
          <p:cNvPr id="6" name="Изображение 5" descr="Снимок экрана 2021-12-02 в 10.46.4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0712" y="3004592"/>
            <a:ext cx="3096344" cy="201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016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775" y="628327"/>
            <a:ext cx="11468149" cy="1387797"/>
          </a:xfrm>
        </p:spPr>
        <p:txBody>
          <a:bodyPr anchor="ctr"/>
          <a:lstStyle/>
          <a:p>
            <a:pPr algn="l"/>
            <a:r>
              <a:rPr lang="ru-RU" sz="4800" dirty="0">
                <a:solidFill>
                  <a:schemeClr val="tx1"/>
                </a:solidFill>
                <a:latin typeface="Georgia" panose="02040502050405020303" pitchFamily="18" charset="0"/>
              </a:rPr>
              <a:t>Книга и ребёнок с аутизмом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3768" y="1132384"/>
            <a:ext cx="11468150" cy="6355680"/>
          </a:xfrm>
        </p:spPr>
        <p:txBody>
          <a:bodyPr anchor="ctr"/>
          <a:lstStyle/>
          <a:p>
            <a:pPr marL="0" indent="0">
              <a:lnSpc>
                <a:spcPts val="2100"/>
              </a:lnSpc>
              <a:buNone/>
            </a:pPr>
            <a:r>
              <a:rPr lang="ru-RU" sz="2400" dirty="0">
                <a:latin typeface="Georgia" panose="02040502050405020303" pitchFamily="18" charset="0"/>
              </a:rPr>
              <a:t>Этапы обучения чтению:</a:t>
            </a:r>
          </a:p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 изучение букв/ глобальное/слоговое чтение</a:t>
            </a:r>
          </a:p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 чтение слов</a:t>
            </a:r>
          </a:p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 чтение фраз</a:t>
            </a:r>
          </a:p>
        </p:txBody>
      </p:sp>
      <p:pic>
        <p:nvPicPr>
          <p:cNvPr id="4" name="Изображение 3" descr="Снимок экрана 2021-12-02 в 10.54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84" y="5020816"/>
            <a:ext cx="6502400" cy="367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016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173808" y="556320"/>
            <a:ext cx="10729192" cy="452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Блог Виктории Пеньковой </a:t>
            </a:r>
          </a:p>
          <a:p>
            <a:r>
              <a:rPr lang="ru-RU" dirty="0"/>
              <a:t>(специалиста по адаптации учебных материалов для детей с особенностями развития)</a:t>
            </a:r>
          </a:p>
          <a:p>
            <a:r>
              <a:rPr lang="ru-RU" dirty="0"/>
              <a:t> На ресурсе представлены адаптированные произведения по литературному чтению для детей с особенностями развития</a:t>
            </a:r>
            <a:r>
              <a:rPr lang="ru-RU" dirty="0">
                <a:hlinkClick r:id="rId2"/>
              </a:rPr>
              <a:t>https://www.facebook.com/groups/Mishanya</a:t>
            </a:r>
          </a:p>
          <a:p>
            <a:r>
              <a:rPr lang="ru-RU" dirty="0">
                <a:hlinkClick r:id="rId2"/>
              </a:rPr>
              <a:t> </a:t>
            </a:r>
            <a:endParaRPr lang="ru-RU" dirty="0"/>
          </a:p>
        </p:txBody>
      </p:sp>
      <p:pic>
        <p:nvPicPr>
          <p:cNvPr id="13" name="Изображение 12" descr="Снимок экрана 2021-12-03 в 11.46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76" y="4732784"/>
            <a:ext cx="5400600" cy="4457638"/>
          </a:xfrm>
          <a:prstGeom prst="rect">
            <a:avLst/>
          </a:prstGeom>
        </p:spPr>
      </p:pic>
      <p:pic>
        <p:nvPicPr>
          <p:cNvPr id="14" name="Изображение 13" descr="Снимок экрана 2021-12-03 в 11.45.0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400" y="4732784"/>
            <a:ext cx="6023287" cy="450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1080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Снимок экрана 2021-12-03 в 11.52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056" y="556320"/>
            <a:ext cx="6363557" cy="790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905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90174" y="4553635"/>
            <a:ext cx="56244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vk.com</a:t>
            </a:r>
            <a:r>
              <a:rPr lang="en-US" dirty="0"/>
              <a:t>/</a:t>
            </a:r>
            <a:r>
              <a:rPr lang="en-US" b="1" dirty="0" err="1">
                <a:solidFill>
                  <a:srgbClr val="FF0000"/>
                </a:solidFill>
              </a:rPr>
              <a:t>anokontrast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" name="Изображение 1" descr="Снимок экрана 2021-12-02 в 10.51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120" y="1708448"/>
            <a:ext cx="5172225" cy="244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596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3"/>
          <p:cNvSpPr>
            <a:spLocks/>
          </p:cNvSpPr>
          <p:nvPr/>
        </p:nvSpPr>
        <p:spPr bwMode="auto">
          <a:xfrm>
            <a:off x="885776" y="982213"/>
            <a:ext cx="6899024" cy="1929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9pPr>
          </a:lstStyle>
          <a:p>
            <a:pPr algn="l" defTabSz="914400" eaLnBrk="1">
              <a:lnSpc>
                <a:spcPct val="90000"/>
              </a:lnSpc>
            </a:pPr>
            <a:r>
              <a:rPr lang="en-US" altLang="ru-RU" sz="8300" dirty="0" err="1">
                <a:latin typeface="Georgia" pitchFamily="18" charset="0"/>
                <a:sym typeface="Georgia" pitchFamily="18" charset="0"/>
              </a:rPr>
              <a:t>Аутизм</a:t>
            </a:r>
            <a:endParaRPr lang="en-US" altLang="ru-RU" sz="8300" dirty="0">
              <a:latin typeface="Georgia" pitchFamily="18" charset="0"/>
              <a:sym typeface="Georgia" pitchFamily="18" charset="0"/>
            </a:endParaRPr>
          </a:p>
          <a:p>
            <a:pPr algn="l" defTabSz="914400" eaLnBrk="1">
              <a:lnSpc>
                <a:spcPct val="90000"/>
              </a:lnSpc>
            </a:pPr>
            <a:r>
              <a:rPr lang="ru-RU" altLang="ru-RU" sz="4800" dirty="0">
                <a:latin typeface="Georgia" pitchFamily="18" charset="0"/>
                <a:sym typeface="Georgia" pitchFamily="18" charset="0"/>
              </a:rPr>
              <a:t>Ближе, чем Вы думаете</a:t>
            </a:r>
            <a:r>
              <a:rPr lang="en-US" altLang="ru-RU" sz="4800" dirty="0">
                <a:latin typeface="Georgia" pitchFamily="18" charset="0"/>
                <a:sym typeface="Georgia" pitchFamily="18" charset="0"/>
              </a:rPr>
              <a:t> </a:t>
            </a:r>
            <a:endParaRPr lang="en-US" altLang="ru-RU" sz="4800" dirty="0"/>
          </a:p>
        </p:txBody>
      </p:sp>
      <p:sp>
        <p:nvSpPr>
          <p:cNvPr id="5125" name="Rectangle 4"/>
          <p:cNvSpPr>
            <a:spLocks/>
          </p:cNvSpPr>
          <p:nvPr/>
        </p:nvSpPr>
        <p:spPr bwMode="auto">
          <a:xfrm>
            <a:off x="912597" y="2911459"/>
            <a:ext cx="10704760" cy="196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9pPr>
          </a:lstStyle>
          <a:p>
            <a:pPr algn="l" defTabSz="914400" eaLnBrk="1">
              <a:spcBef>
                <a:spcPts val="1000"/>
              </a:spcBef>
            </a:pPr>
            <a:r>
              <a:rPr lang="ru-RU" altLang="ru-RU" sz="3200" dirty="0">
                <a:latin typeface="Georgia" pitchFamily="18" charset="0"/>
                <a:sym typeface="Georgia" pitchFamily="18" charset="0"/>
              </a:rPr>
              <a:t>По оценке Центра по контролю заболеваемости и профилактике США аутизм есть у 1 из 54 детей. Согласно опросам цифра гораздо больше – 1 из 45. В России такая статистика пока не ведется.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50" y="5178456"/>
            <a:ext cx="4977722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06678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5"/>
          <p:cNvSpPr>
            <a:spLocks/>
          </p:cNvSpPr>
          <p:nvPr/>
        </p:nvSpPr>
        <p:spPr bwMode="auto">
          <a:xfrm>
            <a:off x="734195" y="651046"/>
            <a:ext cx="11888885" cy="127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9pPr>
          </a:lstStyle>
          <a:p>
            <a:pPr algn="l" defTabSz="914400" eaLnBrk="1">
              <a:lnSpc>
                <a:spcPct val="90000"/>
              </a:lnSpc>
            </a:pPr>
            <a:r>
              <a:rPr lang="ru-RU" altLang="ru-RU" sz="8000" dirty="0">
                <a:latin typeface="Georgia" pitchFamily="18" charset="0"/>
                <a:sym typeface="Georgia" pitchFamily="18" charset="0"/>
              </a:rPr>
              <a:t>День обычного ребенка</a:t>
            </a:r>
            <a:endParaRPr lang="en-US" altLang="ru-RU" sz="8000" dirty="0">
              <a:latin typeface="Georgia" pitchFamily="18" charset="0"/>
              <a:sym typeface="Georgia" pitchFamily="18" charset="0"/>
            </a:endParaRPr>
          </a:p>
        </p:txBody>
      </p:sp>
      <p:pic>
        <p:nvPicPr>
          <p:cNvPr id="20" name="Рисунок 19" descr="home16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167" y="3652838"/>
            <a:ext cx="2016050" cy="2016050"/>
          </a:xfrm>
          <a:prstGeom prst="rect">
            <a:avLst/>
          </a:prstGeom>
        </p:spPr>
      </p:pic>
      <p:pic>
        <p:nvPicPr>
          <p:cNvPr id="21" name="Рисунок 20" descr="school5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6048" y="3364632"/>
            <a:ext cx="2438400" cy="2438400"/>
          </a:xfrm>
          <a:prstGeom prst="rect">
            <a:avLst/>
          </a:prstGeom>
        </p:spPr>
      </p:pic>
      <p:pic>
        <p:nvPicPr>
          <p:cNvPr id="22" name="Рисунок 21" descr="boy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1912" y="4516760"/>
            <a:ext cx="1081078" cy="1081078"/>
          </a:xfrm>
          <a:prstGeom prst="rect">
            <a:avLst/>
          </a:prstGeom>
        </p:spPr>
      </p:pic>
      <p:pic>
        <p:nvPicPr>
          <p:cNvPr id="23" name="Рисунок 22" descr="starting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8664" y="2428528"/>
            <a:ext cx="1714512" cy="1714512"/>
          </a:xfrm>
          <a:prstGeom prst="rect">
            <a:avLst/>
          </a:prstGeom>
        </p:spPr>
      </p:pic>
      <p:pic>
        <p:nvPicPr>
          <p:cNvPr id="24" name="Рисунок 23" descr="bag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78664" y="4376916"/>
            <a:ext cx="1800200" cy="1800200"/>
          </a:xfrm>
          <a:prstGeom prst="rect">
            <a:avLst/>
          </a:prstGeom>
        </p:spPr>
      </p:pic>
      <p:pic>
        <p:nvPicPr>
          <p:cNvPr id="25" name="Рисунок 24" descr="cutlery6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22046" y="6388968"/>
            <a:ext cx="1928826" cy="192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19198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5"/>
          <p:cNvSpPr>
            <a:spLocks/>
          </p:cNvSpPr>
          <p:nvPr/>
        </p:nvSpPr>
        <p:spPr bwMode="auto">
          <a:xfrm>
            <a:off x="813768" y="665490"/>
            <a:ext cx="6561191" cy="233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9pPr>
          </a:lstStyle>
          <a:p>
            <a:pPr algn="l" defTabSz="914400" eaLnBrk="1">
              <a:lnSpc>
                <a:spcPct val="90000"/>
              </a:lnSpc>
            </a:pPr>
            <a:r>
              <a:rPr lang="ru-RU" altLang="ru-RU" sz="8000" dirty="0">
                <a:latin typeface="Georgia" pitchFamily="18" charset="0"/>
                <a:sym typeface="Georgia" pitchFamily="18" charset="0"/>
              </a:rPr>
              <a:t>День ребенка </a:t>
            </a:r>
            <a:br>
              <a:rPr lang="ru-RU" altLang="ru-RU" sz="8000" dirty="0">
                <a:latin typeface="Georgia" pitchFamily="18" charset="0"/>
                <a:sym typeface="Georgia" pitchFamily="18" charset="0"/>
              </a:rPr>
            </a:br>
            <a:r>
              <a:rPr lang="ru-RU" altLang="ru-RU" sz="8000" dirty="0">
                <a:latin typeface="Georgia" pitchFamily="18" charset="0"/>
                <a:sym typeface="Georgia" pitchFamily="18" charset="0"/>
              </a:rPr>
              <a:t>с аутизмом</a:t>
            </a:r>
            <a:endParaRPr lang="en-US" altLang="ru-RU" sz="8000" dirty="0">
              <a:latin typeface="Georgia" pitchFamily="18" charset="0"/>
              <a:sym typeface="Georgia" pitchFamily="18" charset="0"/>
            </a:endParaRPr>
          </a:p>
        </p:txBody>
      </p:sp>
      <p:pic>
        <p:nvPicPr>
          <p:cNvPr id="14" name="Рисунок 19" descr="home16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167" y="3652838"/>
            <a:ext cx="2016050" cy="2016050"/>
          </a:xfrm>
          <a:prstGeom prst="rect">
            <a:avLst/>
          </a:prstGeom>
        </p:spPr>
      </p:pic>
      <p:pic>
        <p:nvPicPr>
          <p:cNvPr id="19" name="Рисунок 20" descr="school5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6048" y="3364632"/>
            <a:ext cx="2438400" cy="2438400"/>
          </a:xfrm>
          <a:prstGeom prst="rect">
            <a:avLst/>
          </a:prstGeom>
        </p:spPr>
      </p:pic>
      <p:pic>
        <p:nvPicPr>
          <p:cNvPr id="26" name="Рисунок 21" descr="boy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1912" y="4516760"/>
            <a:ext cx="1081078" cy="1081078"/>
          </a:xfrm>
          <a:prstGeom prst="rect">
            <a:avLst/>
          </a:prstGeom>
        </p:spPr>
      </p:pic>
      <p:pic>
        <p:nvPicPr>
          <p:cNvPr id="27" name="Рисунок 22" descr="starting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8664" y="2428528"/>
            <a:ext cx="1714512" cy="1714512"/>
          </a:xfrm>
          <a:prstGeom prst="rect">
            <a:avLst/>
          </a:prstGeom>
        </p:spPr>
      </p:pic>
      <p:pic>
        <p:nvPicPr>
          <p:cNvPr id="28" name="Рисунок 23" descr="bag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78664" y="4376916"/>
            <a:ext cx="1800200" cy="1800200"/>
          </a:xfrm>
          <a:prstGeom prst="rect">
            <a:avLst/>
          </a:prstGeom>
        </p:spPr>
      </p:pic>
      <p:pic>
        <p:nvPicPr>
          <p:cNvPr id="29" name="Рисунок 24" descr="cutlery6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22046" y="6388968"/>
            <a:ext cx="1928826" cy="1928826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8302600" y="2267224"/>
            <a:ext cx="2839866" cy="1673472"/>
            <a:chOff x="3694088" y="3635376"/>
            <a:chExt cx="4027487" cy="2373312"/>
          </a:xfrm>
        </p:grpSpPr>
        <p:sp>
          <p:nvSpPr>
            <p:cNvPr id="31" name="Line 6"/>
            <p:cNvSpPr>
              <a:spLocks noChangeShapeType="1"/>
            </p:cNvSpPr>
            <p:nvPr/>
          </p:nvSpPr>
          <p:spPr bwMode="auto">
            <a:xfrm flipH="1" flipV="1">
              <a:off x="3694088" y="3652838"/>
              <a:ext cx="4027487" cy="2339975"/>
            </a:xfrm>
            <a:prstGeom prst="lin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l" defTabSz="457200">
                <a:defRPr/>
              </a:pPr>
              <a:endParaRPr lang="en-US" sz="12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2" name="Line 7"/>
            <p:cNvSpPr>
              <a:spLocks noChangeShapeType="1"/>
            </p:cNvSpPr>
            <p:nvPr/>
          </p:nvSpPr>
          <p:spPr bwMode="auto">
            <a:xfrm flipV="1">
              <a:off x="3768700" y="3635376"/>
              <a:ext cx="3878263" cy="2373312"/>
            </a:xfrm>
            <a:prstGeom prst="lin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l" defTabSz="457200">
                <a:defRPr/>
              </a:pPr>
              <a:endParaRPr lang="en-US" sz="1200">
                <a:latin typeface="Helvetica" charset="0"/>
                <a:cs typeface="Helvetica" charset="0"/>
                <a:sym typeface="Helvetica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230592" y="4687764"/>
            <a:ext cx="2839866" cy="1673472"/>
            <a:chOff x="3694088" y="3635376"/>
            <a:chExt cx="4027487" cy="2373312"/>
          </a:xfrm>
        </p:grpSpPr>
        <p:sp>
          <p:nvSpPr>
            <p:cNvPr id="34" name="Line 6"/>
            <p:cNvSpPr>
              <a:spLocks noChangeShapeType="1"/>
            </p:cNvSpPr>
            <p:nvPr/>
          </p:nvSpPr>
          <p:spPr bwMode="auto">
            <a:xfrm flipH="1" flipV="1">
              <a:off x="3694088" y="3652838"/>
              <a:ext cx="4027487" cy="2339975"/>
            </a:xfrm>
            <a:prstGeom prst="lin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l" defTabSz="457200">
                <a:defRPr/>
              </a:pPr>
              <a:endParaRPr lang="en-US" sz="12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5" name="Line 7"/>
            <p:cNvSpPr>
              <a:spLocks noChangeShapeType="1"/>
            </p:cNvSpPr>
            <p:nvPr/>
          </p:nvSpPr>
          <p:spPr bwMode="auto">
            <a:xfrm flipV="1">
              <a:off x="3768700" y="3635376"/>
              <a:ext cx="3878263" cy="2373312"/>
            </a:xfrm>
            <a:prstGeom prst="lin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l" defTabSz="457200">
                <a:defRPr/>
              </a:pPr>
              <a:endParaRPr lang="en-US" sz="1200">
                <a:latin typeface="Helvetica" charset="0"/>
                <a:cs typeface="Helvetica" charset="0"/>
                <a:sym typeface="Helvetica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302600" y="6632452"/>
            <a:ext cx="2839866" cy="1673472"/>
            <a:chOff x="3694088" y="3635376"/>
            <a:chExt cx="4027487" cy="2373312"/>
          </a:xfrm>
        </p:grpSpPr>
        <p:sp>
          <p:nvSpPr>
            <p:cNvPr id="37" name="Line 6"/>
            <p:cNvSpPr>
              <a:spLocks noChangeShapeType="1"/>
            </p:cNvSpPr>
            <p:nvPr/>
          </p:nvSpPr>
          <p:spPr bwMode="auto">
            <a:xfrm flipH="1" flipV="1">
              <a:off x="3694088" y="3652838"/>
              <a:ext cx="4027487" cy="2339975"/>
            </a:xfrm>
            <a:prstGeom prst="lin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l" defTabSz="457200">
                <a:defRPr/>
              </a:pPr>
              <a:endParaRPr lang="en-US" sz="120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38" name="Line 7"/>
            <p:cNvSpPr>
              <a:spLocks noChangeShapeType="1"/>
            </p:cNvSpPr>
            <p:nvPr/>
          </p:nvSpPr>
          <p:spPr bwMode="auto">
            <a:xfrm flipV="1">
              <a:off x="3768700" y="3635376"/>
              <a:ext cx="3878263" cy="2373312"/>
            </a:xfrm>
            <a:prstGeom prst="lin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l" defTabSz="457200">
                <a:defRPr/>
              </a:pPr>
              <a:endParaRPr lang="en-US" sz="1200">
                <a:latin typeface="Helvetica" charset="0"/>
                <a:cs typeface="Helvetica" charset="0"/>
                <a:sym typeface="Helvetica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42160" y="3882775"/>
            <a:ext cx="2839866" cy="1673472"/>
            <a:chOff x="3694088" y="3635376"/>
            <a:chExt cx="4027487" cy="2373312"/>
          </a:xfrm>
        </p:grpSpPr>
        <p:sp>
          <p:nvSpPr>
            <p:cNvPr id="40" name="Line 6"/>
            <p:cNvSpPr>
              <a:spLocks noChangeShapeType="1"/>
            </p:cNvSpPr>
            <p:nvPr/>
          </p:nvSpPr>
          <p:spPr bwMode="auto">
            <a:xfrm flipH="1" flipV="1">
              <a:off x="3694088" y="3652838"/>
              <a:ext cx="4027487" cy="2339975"/>
            </a:xfrm>
            <a:prstGeom prst="lin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l" defTabSz="457200">
                <a:defRPr/>
              </a:pPr>
              <a:r>
                <a:rPr lang="ru-RU" sz="1200" dirty="0">
                  <a:latin typeface="Helvetica" charset="0"/>
                  <a:cs typeface="Helvetica" charset="0"/>
                  <a:sym typeface="Helvetica" charset="0"/>
                </a:rPr>
                <a:t>с</a:t>
              </a:r>
              <a:endParaRPr lang="en-US" sz="1200" dirty="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41" name="Line 7"/>
            <p:cNvSpPr>
              <a:spLocks noChangeShapeType="1"/>
            </p:cNvSpPr>
            <p:nvPr/>
          </p:nvSpPr>
          <p:spPr bwMode="auto">
            <a:xfrm flipV="1">
              <a:off x="3768700" y="3635376"/>
              <a:ext cx="3878263" cy="2373312"/>
            </a:xfrm>
            <a:prstGeom prst="lin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l" defTabSz="457200">
                <a:defRPr/>
              </a:pPr>
              <a:endParaRPr lang="en-US" sz="1200">
                <a:latin typeface="Helvetica" charset="0"/>
                <a:cs typeface="Helvetica" charset="0"/>
                <a:sym typeface="Helvetic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119198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/>
          </p:cNvSpPr>
          <p:nvPr/>
        </p:nvSpPr>
        <p:spPr bwMode="auto">
          <a:xfrm>
            <a:off x="928266" y="628328"/>
            <a:ext cx="391795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914400">
              <a:lnSpc>
                <a:spcPct val="90000"/>
              </a:lnSpc>
              <a:defRPr/>
            </a:pPr>
            <a:r>
              <a:rPr lang="en-US" sz="8300" dirty="0">
                <a:latin typeface="Georgia" charset="0"/>
                <a:cs typeface="Georgia" charset="0"/>
                <a:sym typeface="Georgia" charset="0"/>
              </a:rPr>
              <a:t>Аутизм</a:t>
            </a:r>
            <a:r>
              <a:rPr lang="en-US" sz="6000" dirty="0">
                <a:latin typeface="Georgia" charset="0"/>
                <a:cs typeface="Georgia" charset="0"/>
                <a:sym typeface="Georgia" charset="0"/>
              </a:rPr>
              <a:t> </a:t>
            </a:r>
            <a:endParaRPr lang="en-US" sz="1800" dirty="0">
              <a:cs typeface="Helvetica Light" charset="0"/>
            </a:endParaRPr>
          </a:p>
        </p:txBody>
      </p:sp>
      <p:sp>
        <p:nvSpPr>
          <p:cNvPr id="6148" name="Rectangle 4"/>
          <p:cNvSpPr>
            <a:spLocks/>
          </p:cNvSpPr>
          <p:nvPr/>
        </p:nvSpPr>
        <p:spPr bwMode="auto">
          <a:xfrm>
            <a:off x="957262" y="2126353"/>
            <a:ext cx="11161761" cy="1814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 defTabSz="914400">
              <a:lnSpc>
                <a:spcPct val="110000"/>
              </a:lnSpc>
              <a:spcBef>
                <a:spcPts val="1000"/>
              </a:spcBef>
              <a:defRPr/>
            </a:pPr>
            <a:r>
              <a:rPr lang="en-US" sz="5400" dirty="0">
                <a:latin typeface="Georgia" charset="0"/>
                <a:cs typeface="Georgia" charset="0"/>
                <a:sym typeface="Georgia" charset="0"/>
              </a:rPr>
              <a:t>Ребёнок с аутизмом ведёт себя странно</a:t>
            </a:r>
            <a:r>
              <a:rPr lang="ru-RU" sz="5400" dirty="0">
                <a:latin typeface="Georgia" charset="0"/>
                <a:cs typeface="Georgia" charset="0"/>
                <a:sym typeface="Georgia" charset="0"/>
              </a:rPr>
              <a:t> </a:t>
            </a:r>
            <a:r>
              <a:rPr lang="en-US" sz="5400" dirty="0">
                <a:latin typeface="Georgia" charset="0"/>
                <a:cs typeface="Georgia" charset="0"/>
                <a:sym typeface="Georgia" charset="0"/>
              </a:rPr>
              <a:t>потому, что у него аутизм. </a:t>
            </a:r>
            <a:endParaRPr lang="en-US" sz="5400" dirty="0">
              <a:cs typeface="Helvetica Light" charset="0"/>
            </a:endParaRPr>
          </a:p>
        </p:txBody>
      </p:sp>
      <p:sp>
        <p:nvSpPr>
          <p:cNvPr id="6149" name="Rectangle 5"/>
          <p:cNvSpPr>
            <a:spLocks/>
          </p:cNvSpPr>
          <p:nvPr/>
        </p:nvSpPr>
        <p:spPr bwMode="auto">
          <a:xfrm>
            <a:off x="1029792" y="4430489"/>
            <a:ext cx="6642100" cy="2793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l" defTabSz="914400">
              <a:lnSpc>
                <a:spcPts val="3400"/>
              </a:lnSpc>
              <a:spcBef>
                <a:spcPts val="900"/>
              </a:spcBef>
              <a:defRPr/>
            </a:pPr>
            <a:r>
              <a:rPr lang="en-US" sz="3000" dirty="0">
                <a:latin typeface="Georgia" charset="0"/>
                <a:cs typeface="Georgia" charset="0"/>
                <a:sym typeface="Georgia" charset="0"/>
              </a:rPr>
              <a:t>Э</a:t>
            </a:r>
            <a:r>
              <a:rPr lang="en-US" sz="3200" dirty="0">
                <a:latin typeface="Georgia" charset="0"/>
                <a:cs typeface="Georgia" charset="0"/>
                <a:sym typeface="Georgia" charset="0"/>
              </a:rPr>
              <a:t>то НЕ:</a:t>
            </a:r>
          </a:p>
          <a:p>
            <a:pPr marL="342900" indent="-342900" algn="l" defTabSz="914400">
              <a:lnSpc>
                <a:spcPct val="110000"/>
              </a:lnSpc>
              <a:spcBef>
                <a:spcPts val="1000"/>
              </a:spcBef>
              <a:buClr>
                <a:schemeClr val="tx1"/>
              </a:buClr>
              <a:buSzPct val="140000"/>
              <a:buFont typeface="Arial"/>
              <a:buChar char="•"/>
              <a:defRPr/>
            </a:pPr>
            <a:r>
              <a:rPr lang="en-US" sz="2200" dirty="0">
                <a:latin typeface="Georgia" charset="0"/>
                <a:cs typeface="Georgia" charset="0"/>
                <a:sym typeface="Georgia" charset="0"/>
              </a:rPr>
              <a:t>избалованность</a:t>
            </a:r>
          </a:p>
          <a:p>
            <a:pPr marL="342900" indent="-342900" algn="l" defTabSz="914400">
              <a:lnSpc>
                <a:spcPct val="110000"/>
              </a:lnSpc>
              <a:buClr>
                <a:schemeClr val="tx1"/>
              </a:buClr>
              <a:buSzPct val="140000"/>
              <a:buFont typeface="Arial"/>
              <a:buChar char="•"/>
              <a:defRPr/>
            </a:pPr>
            <a:r>
              <a:rPr lang="en-US" sz="2200" dirty="0">
                <a:latin typeface="Georgia" charset="0"/>
                <a:cs typeface="Georgia" charset="0"/>
                <a:sym typeface="Georgia" charset="0"/>
              </a:rPr>
              <a:t>капризы</a:t>
            </a:r>
          </a:p>
          <a:p>
            <a:pPr marL="342900" indent="-342900" algn="l" defTabSz="914400">
              <a:lnSpc>
                <a:spcPct val="110000"/>
              </a:lnSpc>
              <a:buClr>
                <a:schemeClr val="tx1"/>
              </a:buClr>
              <a:buSzPct val="140000"/>
              <a:buFont typeface="Arial"/>
              <a:buChar char="•"/>
              <a:defRPr/>
            </a:pPr>
            <a:r>
              <a:rPr lang="en-US" sz="2200" dirty="0">
                <a:latin typeface="Georgia" charset="0"/>
                <a:cs typeface="Georgia" charset="0"/>
                <a:sym typeface="Georgia" charset="0"/>
              </a:rPr>
              <a:t>педагогическая запущенность</a:t>
            </a:r>
          </a:p>
          <a:p>
            <a:pPr marL="342900" indent="-342900" algn="l" defTabSz="914400">
              <a:lnSpc>
                <a:spcPct val="110000"/>
              </a:lnSpc>
              <a:buClr>
                <a:schemeClr val="tx1"/>
              </a:buClr>
              <a:buSzPct val="140000"/>
              <a:buFont typeface="Arial"/>
              <a:buChar char="•"/>
              <a:defRPr/>
            </a:pPr>
            <a:r>
              <a:rPr lang="en-US" sz="2200" dirty="0">
                <a:latin typeface="Georgia" charset="0"/>
                <a:cs typeface="Georgia" charset="0"/>
                <a:sym typeface="Georgia" charset="0"/>
              </a:rPr>
              <a:t>отсутствие воспитания</a:t>
            </a:r>
          </a:p>
          <a:p>
            <a:pPr marL="342900" indent="-342900" algn="l" defTabSz="914400">
              <a:lnSpc>
                <a:spcPct val="110000"/>
              </a:lnSpc>
              <a:buClr>
                <a:schemeClr val="tx1"/>
              </a:buClr>
              <a:buSzPct val="140000"/>
              <a:buFont typeface="Arial"/>
              <a:buChar char="•"/>
              <a:defRPr/>
            </a:pPr>
            <a:r>
              <a:rPr lang="en-US" sz="2200" dirty="0">
                <a:latin typeface="Georgia" charset="0"/>
                <a:cs typeface="Georgia" charset="0"/>
                <a:sym typeface="Georgia" charset="0"/>
              </a:rPr>
              <a:t>признаки гениальности или савантизма</a:t>
            </a:r>
          </a:p>
          <a:p>
            <a:pPr marL="342900" indent="-342900" algn="l" defTabSz="914400">
              <a:lnSpc>
                <a:spcPct val="110000"/>
              </a:lnSpc>
              <a:buClr>
                <a:schemeClr val="tx1"/>
              </a:buClr>
              <a:buSzPct val="140000"/>
              <a:buFont typeface="Arial"/>
              <a:buChar char="•"/>
              <a:defRPr/>
            </a:pPr>
            <a:r>
              <a:rPr lang="en-US" sz="2200" dirty="0">
                <a:latin typeface="Georgia" charset="0"/>
                <a:cs typeface="Georgia" charset="0"/>
                <a:sym typeface="Georgia" charset="0"/>
              </a:rPr>
              <a:t>безумие</a:t>
            </a:r>
            <a:endParaRPr lang="en-US" sz="1800" dirty="0">
              <a:cs typeface="Helvetica Light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130642" y="4948808"/>
            <a:ext cx="3788103" cy="2232248"/>
            <a:chOff x="842963" y="4879752"/>
            <a:chExt cx="4027487" cy="2373312"/>
          </a:xfrm>
        </p:grpSpPr>
        <p:sp>
          <p:nvSpPr>
            <p:cNvPr id="6150" name="Line 6"/>
            <p:cNvSpPr>
              <a:spLocks noChangeShapeType="1"/>
            </p:cNvSpPr>
            <p:nvPr/>
          </p:nvSpPr>
          <p:spPr bwMode="auto">
            <a:xfrm flipH="1" flipV="1">
              <a:off x="842963" y="4897214"/>
              <a:ext cx="4027487" cy="2339975"/>
            </a:xfrm>
            <a:prstGeom prst="lin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l" defTabSz="457200">
                <a:defRPr/>
              </a:pPr>
              <a:endParaRPr lang="en-US" sz="1200" dirty="0">
                <a:latin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6151" name="Line 7"/>
            <p:cNvSpPr>
              <a:spLocks noChangeShapeType="1"/>
            </p:cNvSpPr>
            <p:nvPr/>
          </p:nvSpPr>
          <p:spPr bwMode="auto">
            <a:xfrm flipV="1">
              <a:off x="917575" y="4879752"/>
              <a:ext cx="3878263" cy="2373312"/>
            </a:xfrm>
            <a:prstGeom prst="line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l" defTabSz="457200">
                <a:defRPr/>
              </a:pPr>
              <a:endParaRPr lang="en-US" sz="1200">
                <a:latin typeface="Helvetica" charset="0"/>
                <a:cs typeface="Helvetica" charset="0"/>
                <a:sym typeface="Helvetica" charset="0"/>
              </a:endParaRPr>
            </a:p>
          </p:txBody>
        </p:sp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/>
          </p:cNvSpPr>
          <p:nvPr/>
        </p:nvSpPr>
        <p:spPr bwMode="auto">
          <a:xfrm>
            <a:off x="919633" y="2757102"/>
            <a:ext cx="10911359" cy="739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 defTabSz="914400">
              <a:lnSpc>
                <a:spcPct val="110000"/>
              </a:lnSpc>
              <a:defRPr/>
            </a:pPr>
            <a:r>
              <a:rPr lang="en-US" sz="2200" dirty="0">
                <a:latin typeface="Georgia" charset="0"/>
                <a:cs typeface="Georgia" charset="0"/>
                <a:sym typeface="Georgia" charset="0"/>
              </a:rPr>
              <a:t>Аутизм (расстройство аутистического спектра, РАС) – симптомы могут </a:t>
            </a:r>
            <a:br>
              <a:rPr lang="ru-RU" sz="2200" dirty="0">
                <a:latin typeface="Georgia" charset="0"/>
                <a:cs typeface="Georgia" charset="0"/>
                <a:sym typeface="Georgia" charset="0"/>
              </a:rPr>
            </a:br>
            <a:r>
              <a:rPr lang="en-US" sz="2200" dirty="0">
                <a:latin typeface="Georgia" charset="0"/>
                <a:cs typeface="Georgia" charset="0"/>
                <a:sym typeface="Georgia" charset="0"/>
              </a:rPr>
              <a:t>быть выражены очень сильно, могут быть слабовыраженными.</a:t>
            </a:r>
            <a:endParaRPr lang="en-US" sz="1800" dirty="0">
              <a:cs typeface="Helvetica Light" charset="0"/>
            </a:endParaRPr>
          </a:p>
        </p:txBody>
      </p:sp>
      <p:sp>
        <p:nvSpPr>
          <p:cNvPr id="7173" name="Rectangle 5"/>
          <p:cNvSpPr>
            <a:spLocks/>
          </p:cNvSpPr>
          <p:nvPr/>
        </p:nvSpPr>
        <p:spPr bwMode="auto">
          <a:xfrm>
            <a:off x="928074" y="6556211"/>
            <a:ext cx="11046934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 defTabSz="914400">
              <a:spcBef>
                <a:spcPts val="1000"/>
              </a:spcBef>
              <a:defRPr/>
            </a:pPr>
            <a:r>
              <a:rPr lang="en-US" sz="3200" dirty="0">
                <a:latin typeface="Georgia" charset="0"/>
                <a:cs typeface="Georgia" charset="0"/>
                <a:sym typeface="Georgia" charset="0"/>
              </a:rPr>
              <a:t>Если вы знаете одного человека с аутизмом – вы знаете только одного человека с аутизмом!</a:t>
            </a:r>
            <a:endParaRPr lang="en-US" sz="1800" dirty="0">
              <a:cs typeface="Helvetica Light" charset="0"/>
            </a:endParaRPr>
          </a:p>
        </p:txBody>
      </p:sp>
      <p:sp>
        <p:nvSpPr>
          <p:cNvPr id="7174" name="Rectangle 6"/>
          <p:cNvSpPr>
            <a:spLocks/>
          </p:cNvSpPr>
          <p:nvPr/>
        </p:nvSpPr>
        <p:spPr bwMode="auto">
          <a:xfrm>
            <a:off x="885510" y="628328"/>
            <a:ext cx="11593554" cy="1916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 defTabSz="914400">
              <a:lnSpc>
                <a:spcPct val="90000"/>
              </a:lnSpc>
              <a:defRPr/>
            </a:pPr>
            <a:r>
              <a:rPr lang="en-US" sz="8300" dirty="0" err="1">
                <a:latin typeface="Georgia" charset="0"/>
                <a:cs typeface="Georgia" charset="0"/>
                <a:sym typeface="Georgia" charset="0"/>
              </a:rPr>
              <a:t>Аутизм</a:t>
            </a:r>
            <a:endParaRPr lang="ru-RU" sz="8300" dirty="0">
              <a:latin typeface="Georgia" charset="0"/>
              <a:cs typeface="Georgia" charset="0"/>
              <a:sym typeface="Georgia" charset="0"/>
            </a:endParaRPr>
          </a:p>
          <a:p>
            <a:pPr algn="l" defTabSz="914400">
              <a:lnSpc>
                <a:spcPct val="90000"/>
              </a:lnSpc>
              <a:defRPr/>
            </a:pPr>
            <a:r>
              <a:rPr lang="ru-RU" sz="4800" dirty="0">
                <a:latin typeface="Georgia" charset="0"/>
                <a:cs typeface="Georgia" charset="0"/>
                <a:sym typeface="Georgia" charset="0"/>
              </a:rPr>
              <a:t>Сложнее, чем вы думаете</a:t>
            </a:r>
            <a:r>
              <a:rPr lang="en-US" sz="4800" dirty="0">
                <a:latin typeface="Georgia" charset="0"/>
                <a:cs typeface="Georgia" charset="0"/>
                <a:sym typeface="Georgia" charset="0"/>
              </a:rPr>
              <a:t> </a:t>
            </a:r>
            <a:endParaRPr lang="en-US" sz="4800" dirty="0">
              <a:cs typeface="Helvetica Ligh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57263" y="3892645"/>
            <a:ext cx="4891083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l" defTabSz="914400">
              <a:lnSpc>
                <a:spcPct val="110000"/>
              </a:lnSpc>
              <a:buFont typeface="Arial"/>
              <a:buChar char="•"/>
              <a:defRPr/>
            </a:pPr>
            <a:r>
              <a:rPr lang="ru-RU" sz="3000" dirty="0">
                <a:latin typeface="Georgia" charset="0"/>
                <a:cs typeface="Georgia" charset="0"/>
                <a:sym typeface="Georgia" charset="0"/>
              </a:rPr>
              <a:t>Не хотят общаться</a:t>
            </a:r>
          </a:p>
          <a:p>
            <a:pPr marL="457200" indent="-457200" algn="l" defTabSz="914400">
              <a:lnSpc>
                <a:spcPct val="110000"/>
              </a:lnSpc>
              <a:buFont typeface="Arial"/>
              <a:buChar char="•"/>
              <a:defRPr/>
            </a:pPr>
            <a:r>
              <a:rPr lang="ru-RU" sz="3000" dirty="0">
                <a:latin typeface="Georgia" charset="0"/>
                <a:cs typeface="Georgia" charset="0"/>
                <a:sym typeface="Georgia" charset="0"/>
              </a:rPr>
              <a:t>Спрятаны в своем мире</a:t>
            </a:r>
          </a:p>
          <a:p>
            <a:pPr marL="457200" indent="-457200" algn="l" defTabSz="914400">
              <a:lnSpc>
                <a:spcPct val="110000"/>
              </a:lnSpc>
              <a:buFont typeface="Arial"/>
              <a:buChar char="•"/>
              <a:defRPr/>
            </a:pPr>
            <a:r>
              <a:rPr lang="ru-RU" sz="3000" dirty="0">
                <a:latin typeface="Georgia" charset="0"/>
                <a:cs typeface="Georgia" charset="0"/>
                <a:sym typeface="Georgia" charset="0"/>
              </a:rPr>
              <a:t>Им никто не нужен</a:t>
            </a:r>
          </a:p>
          <a:p>
            <a:pPr marL="457200" indent="-457200" algn="l" defTabSz="914400">
              <a:lnSpc>
                <a:spcPct val="110000"/>
              </a:lnSpc>
              <a:buFont typeface="Arial"/>
              <a:buChar char="•"/>
              <a:defRPr/>
            </a:pPr>
            <a:r>
              <a:rPr lang="ru-RU" sz="3000" dirty="0">
                <a:latin typeface="Georgia" charset="0"/>
                <a:cs typeface="Georgia" charset="0"/>
                <a:sym typeface="Georgia" charset="0"/>
              </a:rPr>
              <a:t>Они не смотрят в глаза</a:t>
            </a:r>
            <a:r>
              <a:rPr lang="en-US" dirty="0">
                <a:latin typeface="Georgia" charset="0"/>
                <a:cs typeface="Georgia" charset="0"/>
                <a:sym typeface="Georgia" charset="0"/>
              </a:rPr>
              <a:t>.</a:t>
            </a:r>
            <a:endParaRPr lang="en-US" sz="2800" dirty="0">
              <a:cs typeface="Helvetica Light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74408" y="3868688"/>
            <a:ext cx="4506362" cy="16081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 algn="l" defTabSz="914400">
              <a:lnSpc>
                <a:spcPct val="110000"/>
              </a:lnSpc>
              <a:buFont typeface="Arial"/>
              <a:buChar char="•"/>
              <a:defRPr/>
            </a:pPr>
            <a:r>
              <a:rPr lang="ru-RU" sz="3000" dirty="0">
                <a:latin typeface="Georgia" charset="0"/>
                <a:cs typeface="Georgia" charset="0"/>
                <a:sym typeface="Georgia" charset="0"/>
              </a:rPr>
              <a:t>Не умеют любить, </a:t>
            </a:r>
          </a:p>
          <a:p>
            <a:pPr marL="571500" indent="-571500" algn="l" defTabSz="914400">
              <a:lnSpc>
                <a:spcPct val="110000"/>
              </a:lnSpc>
              <a:buFont typeface="Arial"/>
              <a:buChar char="•"/>
              <a:defRPr/>
            </a:pPr>
            <a:r>
              <a:rPr lang="ru-RU" sz="3000" dirty="0">
                <a:latin typeface="Georgia" charset="0"/>
                <a:cs typeface="Georgia" charset="0"/>
                <a:sym typeface="Georgia" charset="0"/>
              </a:rPr>
              <a:t>не чувствуют </a:t>
            </a:r>
          </a:p>
          <a:p>
            <a:pPr marL="571500" indent="-571500" algn="l" defTabSz="914400">
              <a:lnSpc>
                <a:spcPct val="110000"/>
              </a:lnSpc>
              <a:buFont typeface="Arial"/>
              <a:buChar char="•"/>
              <a:defRPr/>
            </a:pPr>
            <a:r>
              <a:rPr lang="ru-RU" sz="3000" dirty="0">
                <a:latin typeface="Georgia" charset="0"/>
                <a:cs typeface="Georgia" charset="0"/>
                <a:sym typeface="Georgia" charset="0"/>
              </a:rPr>
              <a:t>привязанности и т.д.</a:t>
            </a:r>
            <a:endParaRPr lang="en-US" sz="3000" dirty="0">
              <a:cs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30506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3"/>
          <p:cNvSpPr>
            <a:spLocks/>
          </p:cNvSpPr>
          <p:nvPr/>
        </p:nvSpPr>
        <p:spPr bwMode="auto">
          <a:xfrm>
            <a:off x="942804" y="655609"/>
            <a:ext cx="5775620" cy="1916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9pPr>
          </a:lstStyle>
          <a:p>
            <a:pPr algn="l" defTabSz="914400" eaLnBrk="1">
              <a:lnSpc>
                <a:spcPct val="90000"/>
              </a:lnSpc>
            </a:pPr>
            <a:r>
              <a:rPr lang="en-US" altLang="ru-RU" sz="8300" dirty="0" err="1">
                <a:latin typeface="Georgia" pitchFamily="18" charset="0"/>
                <a:sym typeface="Georgia" pitchFamily="18" charset="0"/>
              </a:rPr>
              <a:t>Аутизм</a:t>
            </a:r>
            <a:endParaRPr lang="ru-RU" altLang="ru-RU" sz="8300" dirty="0">
              <a:latin typeface="Georgia" pitchFamily="18" charset="0"/>
              <a:sym typeface="Georgia" pitchFamily="18" charset="0"/>
            </a:endParaRPr>
          </a:p>
          <a:p>
            <a:pPr algn="l" defTabSz="914400" eaLnBrk="1">
              <a:lnSpc>
                <a:spcPct val="90000"/>
              </a:lnSpc>
            </a:pPr>
            <a:r>
              <a:rPr lang="ru-RU" altLang="ru-RU" sz="4800" dirty="0">
                <a:latin typeface="Georgia" pitchFamily="18" charset="0"/>
                <a:sym typeface="Georgia" pitchFamily="18" charset="0"/>
              </a:rPr>
              <a:t>Триада нарушений</a:t>
            </a:r>
            <a:r>
              <a:rPr lang="en-US" altLang="ru-RU" sz="4800" dirty="0">
                <a:latin typeface="Georgia" pitchFamily="18" charset="0"/>
                <a:sym typeface="Georgia" pitchFamily="18" charset="0"/>
              </a:rPr>
              <a:t> </a:t>
            </a:r>
            <a:endParaRPr lang="en-US" altLang="ru-RU" sz="4800" dirty="0"/>
          </a:p>
        </p:txBody>
      </p:sp>
      <p:sp>
        <p:nvSpPr>
          <p:cNvPr id="5126" name="Rectangle 5"/>
          <p:cNvSpPr>
            <a:spLocks/>
          </p:cNvSpPr>
          <p:nvPr/>
        </p:nvSpPr>
        <p:spPr bwMode="auto">
          <a:xfrm>
            <a:off x="957784" y="3436640"/>
            <a:ext cx="8467725" cy="3192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itchFamily="34" charset="-128"/>
                <a:sym typeface="Helvetica Light" charset="0"/>
              </a:defRPr>
            </a:lvl9pPr>
          </a:lstStyle>
          <a:p>
            <a:pPr algn="l" defTabSz="914400" eaLnBrk="1">
              <a:spcBef>
                <a:spcPts val="1000"/>
              </a:spcBef>
            </a:pPr>
            <a:r>
              <a:rPr lang="en-US" altLang="ru-RU" sz="3200" dirty="0">
                <a:latin typeface="Georgia" pitchFamily="18" charset="0"/>
                <a:sym typeface="Georgia" pitchFamily="18" charset="0"/>
              </a:rPr>
              <a:t>Аутизм – это: </a:t>
            </a:r>
          </a:p>
          <a:p>
            <a:pPr marL="457200" indent="-457200" algn="l" defTabSz="914400" eaLnBrk="1">
              <a:lnSpc>
                <a:spcPct val="110000"/>
              </a:lnSpc>
              <a:buClr>
                <a:schemeClr val="tx1"/>
              </a:buClr>
              <a:buSzPct val="140000"/>
              <a:buFont typeface="Arial"/>
              <a:buChar char="•"/>
            </a:pPr>
            <a:r>
              <a:rPr lang="en-US" altLang="ru-RU" sz="3200" dirty="0">
                <a:latin typeface="Georgia" pitchFamily="18" charset="0"/>
                <a:sym typeface="Georgia" pitchFamily="18" charset="0"/>
              </a:rPr>
              <a:t>нарушения социального </a:t>
            </a:r>
            <a:br>
              <a:rPr lang="ru-RU" altLang="ru-RU" sz="3200" dirty="0">
                <a:latin typeface="Georgia" pitchFamily="18" charset="0"/>
                <a:sym typeface="Georgia" pitchFamily="18" charset="0"/>
              </a:rPr>
            </a:br>
            <a:r>
              <a:rPr lang="en-US" altLang="ru-RU" sz="3200" dirty="0">
                <a:latin typeface="Georgia" pitchFamily="18" charset="0"/>
                <a:sym typeface="Georgia" pitchFamily="18" charset="0"/>
              </a:rPr>
              <a:t>взаимодействия</a:t>
            </a:r>
          </a:p>
          <a:p>
            <a:pPr marL="457200" indent="-457200" algn="l" defTabSz="914400" eaLnBrk="1">
              <a:lnSpc>
                <a:spcPct val="110000"/>
              </a:lnSpc>
              <a:buClr>
                <a:schemeClr val="tx1"/>
              </a:buClr>
              <a:buSzPct val="140000"/>
              <a:buFont typeface="Arial"/>
              <a:buChar char="•"/>
            </a:pPr>
            <a:r>
              <a:rPr lang="en-US" altLang="ru-RU" sz="3200" dirty="0" err="1">
                <a:latin typeface="Georgia" pitchFamily="18" charset="0"/>
                <a:sym typeface="Georgia" pitchFamily="18" charset="0"/>
              </a:rPr>
              <a:t>нарушения</a:t>
            </a:r>
            <a:r>
              <a:rPr lang="en-US" altLang="ru-RU" sz="3200" dirty="0">
                <a:latin typeface="Georgia" pitchFamily="18" charset="0"/>
                <a:sym typeface="Georgia" pitchFamily="18" charset="0"/>
              </a:rPr>
              <a:t> </a:t>
            </a:r>
            <a:r>
              <a:rPr lang="en-US" altLang="ru-RU" sz="3200" dirty="0" err="1">
                <a:latin typeface="Georgia" pitchFamily="18" charset="0"/>
                <a:sym typeface="Georgia" pitchFamily="18" charset="0"/>
              </a:rPr>
              <a:t>коммуникации</a:t>
            </a:r>
            <a:endParaRPr lang="en-US" altLang="ru-RU" sz="3200" dirty="0">
              <a:latin typeface="Georgia" pitchFamily="18" charset="0"/>
              <a:sym typeface="Georgia" pitchFamily="18" charset="0"/>
            </a:endParaRPr>
          </a:p>
          <a:p>
            <a:pPr marL="457200" indent="-457200" algn="l" defTabSz="914400" eaLnBrk="1">
              <a:lnSpc>
                <a:spcPct val="110000"/>
              </a:lnSpc>
              <a:buClr>
                <a:schemeClr val="tx1"/>
              </a:buClr>
              <a:buSzPct val="140000"/>
              <a:buFont typeface="Arial"/>
              <a:buChar char="•"/>
            </a:pPr>
            <a:r>
              <a:rPr lang="en-US" altLang="ru-RU" sz="3200" dirty="0">
                <a:latin typeface="Georgia" pitchFamily="18" charset="0"/>
                <a:sym typeface="Georgia" pitchFamily="18" charset="0"/>
              </a:rPr>
              <a:t>ограниченность интересов, </a:t>
            </a:r>
            <a:br>
              <a:rPr lang="ru-RU" altLang="ru-RU" sz="3200" dirty="0">
                <a:latin typeface="Georgia" pitchFamily="18" charset="0"/>
                <a:sym typeface="Georgia" pitchFamily="18" charset="0"/>
              </a:rPr>
            </a:br>
            <a:r>
              <a:rPr lang="en-US" altLang="ru-RU" sz="3200" dirty="0">
                <a:latin typeface="Georgia" pitchFamily="18" charset="0"/>
                <a:sym typeface="Georgia" pitchFamily="18" charset="0"/>
              </a:rPr>
              <a:t>стереотипное поведение</a:t>
            </a:r>
            <a:endParaRPr lang="en-US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76300280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775" y="628327"/>
            <a:ext cx="11468149" cy="1387797"/>
          </a:xfrm>
        </p:spPr>
        <p:txBody>
          <a:bodyPr anchor="ctr"/>
          <a:lstStyle/>
          <a:p>
            <a:pPr algn="l"/>
            <a:r>
              <a:rPr lang="ru-RU" sz="8300" kern="1200" cap="small" dirty="0">
                <a:solidFill>
                  <a:schemeClr val="tx1"/>
                </a:solidFill>
                <a:latin typeface="Georgia" panose="02040502050405020303" pitchFamily="18" charset="0"/>
                <a:cs typeface="Arial"/>
              </a:rPr>
              <a:t>Аутизм</a:t>
            </a:r>
            <a:br>
              <a:rPr lang="ru-RU" sz="4800" kern="1200" cap="small" dirty="0">
                <a:solidFill>
                  <a:schemeClr val="tx1"/>
                </a:solidFill>
                <a:latin typeface="Georgia" panose="02040502050405020303" pitchFamily="18" charset="0"/>
                <a:cs typeface="Arial"/>
              </a:rPr>
            </a:br>
            <a:r>
              <a:rPr lang="ru-RU" sz="4800" kern="1200" cap="small" dirty="0">
                <a:solidFill>
                  <a:schemeClr val="tx1"/>
                </a:solidFill>
                <a:latin typeface="Georgia" panose="02040502050405020303" pitchFamily="18" charset="0"/>
                <a:cs typeface="Arial"/>
              </a:rPr>
              <a:t>Особенности сенсорной сферы</a:t>
            </a:r>
            <a:endParaRPr lang="ru-RU" sz="48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5775" y="2356520"/>
            <a:ext cx="11468150" cy="6355680"/>
          </a:xfrm>
        </p:spPr>
        <p:txBody>
          <a:bodyPr anchor="ctr"/>
          <a:lstStyle/>
          <a:p>
            <a:pPr marL="0" indent="0">
              <a:buNone/>
            </a:pPr>
            <a:r>
              <a:rPr lang="ru-RU" sz="2400" dirty="0">
                <a:latin typeface="Georgia" panose="02040502050405020303" pitchFamily="18" charset="0"/>
              </a:rPr>
              <a:t>Испытывают сенсорные перегрузки:</a:t>
            </a:r>
          </a:p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Звуки для них могут быть слишком громкими, поэтому иногда дети носят звукоизолирующие наушники</a:t>
            </a:r>
          </a:p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Обостренная или сниженная чувствительность в области лица, рта, поэтому могут что-то грызть</a:t>
            </a:r>
          </a:p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Могут трясти руками или постоянно что-то вертеть в руках</a:t>
            </a:r>
          </a:p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Может быть нарушено чувство равновесия, поэтому иногда дети ходят на цыпочках</a:t>
            </a:r>
          </a:p>
          <a:p>
            <a:pPr>
              <a:lnSpc>
                <a:spcPts val="2100"/>
              </a:lnSpc>
            </a:pPr>
            <a:r>
              <a:rPr lang="ru-RU" sz="2400" dirty="0">
                <a:latin typeface="Georgia" panose="02040502050405020303" pitchFamily="18" charset="0"/>
              </a:rPr>
              <a:t>Для того, чтобы рассмотреть предмет, детям с РАС может требоваться больше времени и иная дистанция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134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300" dirty="0">
                <a:latin typeface="Georgia" panose="02040502050405020303" pitchFamily="18" charset="0"/>
              </a:rPr>
              <a:t>Кризисная ситуация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>
                <a:latin typeface="Georgia" panose="02040502050405020303" pitchFamily="18" charset="0"/>
              </a:rPr>
              <a:t>Ребенок трясет руками/прыгает/мычит/раскачивается/закрывает руками уши или глаза</a:t>
            </a:r>
          </a:p>
          <a:p>
            <a:r>
              <a:rPr lang="ru-RU" sz="3200" dirty="0">
                <a:latin typeface="Georgia" panose="02040502050405020303" pitchFamily="18" charset="0"/>
              </a:rPr>
              <a:t>Ребенок кричит, падает на пол, бьет себя или окружающих</a:t>
            </a:r>
          </a:p>
          <a:p>
            <a:r>
              <a:rPr lang="ru-RU" sz="3200" dirty="0">
                <a:latin typeface="Georgia" panose="02040502050405020303" pitchFamily="18" charset="0"/>
              </a:rPr>
              <a:t>Ребенок вырывается у сопровождающего из рук, плачет</a:t>
            </a:r>
          </a:p>
          <a:p>
            <a:r>
              <a:rPr lang="ru-RU" sz="3200" dirty="0">
                <a:latin typeface="Georgia" panose="02040502050405020303" pitchFamily="18" charset="0"/>
              </a:rPr>
              <a:t>Ребенок бежит/идет/ кружится один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990281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Default">
      <a:majorFont>
        <a:latin typeface="Helvetica Light"/>
        <a:ea typeface="ＭＳ Ｐゴシック"/>
        <a:cs typeface="Helvetica Light"/>
      </a:majorFont>
      <a:minorFont>
        <a:latin typeface="Helvetica Light"/>
        <a:ea typeface="ＭＳ Ｐゴシック"/>
        <a:cs typeface="Helvetica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22409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12700" cap="flat" cmpd="sng">
              <a:solidFill>
                <a:srgbClr val="000000"/>
              </a:solidFill>
              <a:prstDash val="solid"/>
              <a:miter lim="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0" tIns="0" rIns="0" bIns="0" anchor="ctr"/>
      <a:lstStyle>
        <a:defPPr>
          <a:defRPr sz="6000" dirty="0" smtClean="0">
            <a:solidFill>
              <a:srgbClr val="FFFFFF"/>
            </a:solidFill>
            <a:latin typeface="Geometria Heavy"/>
            <a:cs typeface="Geometria Heavy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0365C0"/>
          </a:solidFill>
          <a:prstDash val="solid"/>
          <a:bevel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45720" tIns="45720" rIns="4572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ＭＳ Ｐゴシック" charset="0"/>
            <a:cs typeface="Helvetica Light" charset="0"/>
            <a:sym typeface="Helvetica Light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1_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Default">
      <a:majorFont>
        <a:latin typeface="Helvetica Light"/>
        <a:ea typeface="ＭＳ Ｐゴシック"/>
        <a:cs typeface="Helvetica Light"/>
      </a:majorFont>
      <a:minorFont>
        <a:latin typeface="Helvetica Light"/>
        <a:ea typeface="ＭＳ Ｐゴシック"/>
        <a:cs typeface="Helvetica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0365C0"/>
          </a:solidFill>
          <a:prstDash val="solid"/>
          <a:bevel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45720" tIns="45720" rIns="4572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ＭＳ Ｐゴシック" charset="0"/>
            <a:cs typeface="Helvetica Light" charset="0"/>
            <a:sym typeface="Helvetica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0365C0"/>
          </a:solidFill>
          <a:prstDash val="solid"/>
          <a:bevel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45720" tIns="45720" rIns="4572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ＭＳ Ｐゴシック" charset="0"/>
            <a:cs typeface="Helvetica Light" charset="0"/>
            <a:sym typeface="Helvetica Light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4984</TotalTime>
  <Words>389</Words>
  <Application>Microsoft Office PowerPoint</Application>
  <PresentationFormat>Произвольный</PresentationFormat>
  <Paragraphs>76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MS PGothic</vt:lpstr>
      <vt:lpstr>MS PGothic</vt:lpstr>
      <vt:lpstr>Arial</vt:lpstr>
      <vt:lpstr>Geometria Heavy</vt:lpstr>
      <vt:lpstr>Georgia</vt:lpstr>
      <vt:lpstr>Helvetica</vt:lpstr>
      <vt:lpstr>Helvetica Light</vt:lpstr>
      <vt:lpstr>Helvetica Neue</vt:lpstr>
      <vt:lpstr>Default</vt:lpstr>
      <vt:lpstr>1_Default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Аутизм Особенности сенсорной сферы</vt:lpstr>
      <vt:lpstr>Кризисная ситуация</vt:lpstr>
      <vt:lpstr>Презентация PowerPoint</vt:lpstr>
      <vt:lpstr>Презентация PowerPoint</vt:lpstr>
      <vt:lpstr>Презентация PowerPoint</vt:lpstr>
      <vt:lpstr>Инклюзивная среда в библиотеке</vt:lpstr>
      <vt:lpstr>Презентация PowerPoint</vt:lpstr>
      <vt:lpstr>Инклюзивные программы по чтению</vt:lpstr>
      <vt:lpstr>Книга и ребёнок с аутизмом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Даниил Шибалин</dc:creator>
  <cp:lastModifiedBy>Admin</cp:lastModifiedBy>
  <cp:revision>87</cp:revision>
  <cp:lastPrinted>2015-11-04T14:07:28Z</cp:lastPrinted>
  <dcterms:modified xsi:type="dcterms:W3CDTF">2021-12-03T09:04:14Z</dcterms:modified>
</cp:coreProperties>
</file>