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4" r:id="rId2"/>
    <p:sldId id="288" r:id="rId3"/>
    <p:sldId id="289" r:id="rId4"/>
    <p:sldId id="291" r:id="rId5"/>
    <p:sldId id="290" r:id="rId6"/>
    <p:sldId id="256" r:id="rId7"/>
    <p:sldId id="277" r:id="rId8"/>
    <p:sldId id="257" r:id="rId9"/>
    <p:sldId id="278" r:id="rId10"/>
    <p:sldId id="270" r:id="rId11"/>
    <p:sldId id="260" r:id="rId12"/>
    <p:sldId id="285" r:id="rId13"/>
    <p:sldId id="262" r:id="rId14"/>
    <p:sldId id="292" r:id="rId15"/>
    <p:sldId id="263" r:id="rId16"/>
    <p:sldId id="293" r:id="rId17"/>
    <p:sldId id="264" r:id="rId18"/>
    <p:sldId id="266" r:id="rId19"/>
    <p:sldId id="295" r:id="rId20"/>
    <p:sldId id="296" r:id="rId21"/>
    <p:sldId id="297" r:id="rId22"/>
    <p:sldId id="294" r:id="rId23"/>
  </p:sldIdLst>
  <p:sldSz cx="18288000" cy="10287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157" autoAdjust="0"/>
    <p:restoredTop sz="94622" autoAdjust="0"/>
  </p:normalViewPr>
  <p:slideViewPr>
    <p:cSldViewPr>
      <p:cViewPr>
        <p:scale>
          <a:sx n="33" d="100"/>
          <a:sy n="33" d="100"/>
        </p:scale>
        <p:origin x="-1224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0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8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9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9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6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6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7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7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8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1642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816422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816422" rtl="0" eaLnBrk="1" latinLnBrk="0" hangingPunct="1">
        <a:spcBef>
          <a:spcPct val="20000"/>
        </a:spcBef>
        <a:buFont typeface="Arial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816422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816422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816422" rtl="0" eaLnBrk="1" latinLnBrk="0" hangingPunct="1">
        <a:spcBef>
          <a:spcPct val="20000"/>
        </a:spcBef>
        <a:buFont typeface="Arial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81642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324640" cy="143061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0" y="495300"/>
            <a:ext cx="1415630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500" b="1" dirty="0" smtClean="0">
                <a:cs typeface="a_OldTyperTitulNr"/>
              </a:rPr>
              <a:t>Библиотечный сквер: идея, воплощение, результат </a:t>
            </a:r>
          </a:p>
        </p:txBody>
      </p:sp>
      <p:pic>
        <p:nvPicPr>
          <p:cNvPr id="2" name="Изображение 1" descr="Qv1W5asMcY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0"/>
            <a:ext cx="18288000" cy="6577378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288000" cy="14277585"/>
          </a:xfrm>
          <a:prstGeom prst="rect">
            <a:avLst/>
          </a:prstGeom>
        </p:spPr>
      </p:pic>
      <p:pic>
        <p:nvPicPr>
          <p:cNvPr id="2" name="Изображение 1" descr="R8wnFeTXeo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6700"/>
            <a:ext cx="11353800" cy="8479870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832637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314700"/>
            <a:ext cx="415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Схема зонирования сквера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962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1" y="-3723885"/>
            <a:ext cx="18288000" cy="142775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848"/>
          <a:stretch>
            <a:fillRect/>
          </a:stretch>
        </p:blipFill>
        <p:spPr>
          <a:xfrm>
            <a:off x="3733800" y="1661702"/>
            <a:ext cx="10668000" cy="7056085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00" y="1863936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Зоны для  чтения и отдыха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38600" y="1943100"/>
            <a:ext cx="9862361" cy="6579017"/>
          </a:xfrm>
          <a:prstGeom prst="rect">
            <a:avLst/>
          </a:prstGeom>
        </p:spPr>
      </p:pic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288000" cy="14277585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49400" y="19431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Место для проведения массовых мероприятий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994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3885"/>
            <a:ext cx="18288000" cy="142775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819"/>
          <a:stretch>
            <a:fillRect/>
          </a:stretch>
        </p:blipFill>
        <p:spPr>
          <a:xfrm>
            <a:off x="3733800" y="1638300"/>
            <a:ext cx="10820400" cy="6942412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0" y="1638300"/>
            <a:ext cx="1905000" cy="387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ea typeface="Calibri"/>
                <a:cs typeface="Times New Roman"/>
              </a:rPr>
              <a:t>Площадка для детских игр и отдыха мам </a:t>
            </a:r>
            <a:endParaRPr lang="ru-RU" sz="36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3885"/>
            <a:ext cx="18288000" cy="14277585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1400" y="2148642"/>
            <a:ext cx="2971800" cy="591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a typeface="Calibri"/>
                <a:cs typeface="Times New Roman"/>
              </a:rPr>
              <a:t>Мероприятия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a typeface="Calibri"/>
                <a:cs typeface="Times New Roman"/>
              </a:rPr>
              <a:t>для школьников: </a:t>
            </a:r>
            <a:r>
              <a:rPr lang="ru-RU" sz="3200" dirty="0" err="1" smtClean="0">
                <a:ea typeface="Calibri"/>
                <a:cs typeface="Times New Roman"/>
              </a:rPr>
              <a:t>квесты</a:t>
            </a:r>
            <a:r>
              <a:rPr lang="ru-RU" sz="3200" dirty="0" smtClean="0">
                <a:ea typeface="Calibri"/>
                <a:cs typeface="Times New Roman"/>
              </a:rPr>
              <a:t>, интерактивные занятия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ea typeface="Calibri"/>
              <a:cs typeface="Times New Roman"/>
            </a:endParaRPr>
          </a:p>
        </p:txBody>
      </p:sp>
      <p:pic>
        <p:nvPicPr>
          <p:cNvPr id="4098" name="Picture 2" descr="C:\Users\Совкова\Desktop\Конференция_Библиотека в пространстве города\Конференция Библиотека в пространстве города\Квес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23989"/>
            <a:ext cx="4953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овкова\Desktop\Конференция_Библиотека в пространстве города\Конференция Библиотека в пространстве города\Занятия для школьник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98246"/>
            <a:ext cx="7848600" cy="662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73200" y="2095500"/>
            <a:ext cx="350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Для молодежи проводятся летние встречи с начинающими писателями и поэтами. </a:t>
            </a:r>
            <a:endParaRPr lang="ru-RU" sz="3600" dirty="0"/>
          </a:p>
        </p:txBody>
      </p:sp>
      <p:pic>
        <p:nvPicPr>
          <p:cNvPr id="2051" name="Picture 3" descr="C:\Users\Совкова\Desktop\Конференция_Библиотека в пространстве города\XRAOpRgBxk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35" y="1638300"/>
            <a:ext cx="11734800" cy="72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8800" y="1533997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Уличные концерты </a:t>
            </a:r>
            <a:r>
              <a:rPr lang="ru-RU" sz="3600" dirty="0" smtClean="0"/>
              <a:t>и </a:t>
            </a:r>
            <a:r>
              <a:rPr lang="ru-RU" sz="3600" dirty="0" err="1" smtClean="0"/>
              <a:t>фримаркеты</a:t>
            </a:r>
            <a:endParaRPr lang="ru-RU" sz="3600" dirty="0"/>
          </a:p>
        </p:txBody>
      </p:sp>
      <p:pic>
        <p:nvPicPr>
          <p:cNvPr id="5122" name="Picture 2" descr="C:\Users\Совкова\Desktop\Конференция_Библиотека в пространстве города\Конференция Библиотека в пространстве города\Концер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5" y="2455068"/>
            <a:ext cx="783963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овкова\Desktop\Конференция_Библиотека в пространстве города\Конференция Библиотека в пространстве города\Фримарк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45" y="2476500"/>
            <a:ext cx="8591636" cy="64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723885"/>
            <a:ext cx="18288000" cy="142775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8" b="1460"/>
          <a:stretch>
            <a:fillRect/>
          </a:stretch>
        </p:blipFill>
        <p:spPr>
          <a:xfrm>
            <a:off x="3352801" y="1698536"/>
            <a:ext cx="10896600" cy="7074161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06600" y="2019300"/>
            <a:ext cx="25908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ea typeface="Calibri"/>
                <a:cs typeface="Times New Roman"/>
              </a:rPr>
              <a:t>Игровая площадка.</a:t>
            </a:r>
            <a:endParaRPr lang="ru-RU" sz="36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34"/>
          <a:stretch>
            <a:fillRect/>
          </a:stretch>
        </p:blipFill>
        <p:spPr>
          <a:xfrm>
            <a:off x="3505200" y="1562100"/>
            <a:ext cx="11201400" cy="7260466"/>
          </a:xfrm>
          <a:prstGeom prst="rect">
            <a:avLst/>
          </a:prstGeom>
        </p:spPr>
      </p:pic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695700"/>
            <a:ext cx="18288000" cy="14277585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3800" y="1562100"/>
            <a:ext cx="27432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ea typeface="Calibri"/>
                <a:cs typeface="Times New Roman"/>
              </a:rPr>
              <a:t>Летний </a:t>
            </a:r>
            <a:r>
              <a:rPr lang="ru-RU" sz="3600" dirty="0" err="1" smtClean="0">
                <a:ea typeface="Calibri"/>
                <a:cs typeface="Times New Roman"/>
              </a:rPr>
              <a:t>буккроссинг</a:t>
            </a:r>
            <a:endParaRPr lang="ru-RU" sz="3600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1409700"/>
            <a:ext cx="6878568" cy="53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Совкова\Desktop\Конференция_Библиотека в пространстве города\Конференция Библиотека в пространстве города\Экскурс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6" y="2806731"/>
            <a:ext cx="9231704" cy="624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овкова\Desktop\Конференция_Библиотека в пространстве города\Конференция Библиотека в пространстве города\Добро пожаловать, зим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702" y="380207"/>
            <a:ext cx="6500897" cy="86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324640" cy="14306190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pic>
        <p:nvPicPr>
          <p:cNvPr id="1026" name="Picture 2" descr="C:\Users\Совкова\Desktop\Конференция_Библиотека в пространстве города\IMG_2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562100"/>
            <a:ext cx="11353800" cy="76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0" y="1866900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Год основания</a:t>
            </a:r>
          </a:p>
          <a:p>
            <a:r>
              <a:rPr lang="ru-RU" sz="2800" dirty="0" smtClean="0"/>
              <a:t>Библиотеки: 1967.</a:t>
            </a:r>
          </a:p>
          <a:p>
            <a:r>
              <a:rPr lang="ru-RU" sz="2800" dirty="0" smtClean="0"/>
              <a:t>Архитектурное бюро С.Б. Сперанского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883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638300"/>
            <a:ext cx="68834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Совкова\Desktop\Конференция_Библиотека в пространстве города\20230908_152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72" y="571500"/>
            <a:ext cx="10812227" cy="83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457201" y="2171700"/>
            <a:ext cx="464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Позитивные моменты: Новые направления в работе;</a:t>
            </a:r>
          </a:p>
          <a:p>
            <a:r>
              <a:rPr lang="ru-RU" sz="3600" dirty="0" smtClean="0"/>
              <a:t>Увеличение посетителей;</a:t>
            </a:r>
          </a:p>
          <a:p>
            <a:r>
              <a:rPr lang="ru-RU" sz="3600" dirty="0" smtClean="0"/>
              <a:t>Новые формы мероприятий;</a:t>
            </a:r>
          </a:p>
          <a:p>
            <a:r>
              <a:rPr lang="ru-RU" sz="3600" dirty="0" smtClean="0"/>
              <a:t>«Апгрейд» традиционных форм работы.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79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638300"/>
            <a:ext cx="68834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457201" y="4685618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Трудности и решения.</a:t>
            </a:r>
            <a:endParaRPr lang="ru-RU" sz="3600" dirty="0" smtClean="0"/>
          </a:p>
        </p:txBody>
      </p:sp>
      <p:pic>
        <p:nvPicPr>
          <p:cNvPr id="4098" name="Picture 2" descr="C:\Users\Совкова\Desktop\Сквер Библиотеки Друзей\sRg9R6LZ-R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44" y="1218476"/>
            <a:ext cx="12020562" cy="79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3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28" y="-3695700"/>
            <a:ext cx="18288000" cy="14277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149" y="41809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28647" y="63243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Изображение 5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78" y="1619250"/>
            <a:ext cx="9677400" cy="7258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15801" y="1619250"/>
            <a:ext cx="502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Благодарю за внимание.</a:t>
            </a:r>
          </a:p>
          <a:p>
            <a:pPr algn="ctr"/>
            <a:r>
              <a:rPr lang="ru-RU" sz="3600" dirty="0" smtClean="0"/>
              <a:t>Заведующая «Библиотекой Друзей» </a:t>
            </a:r>
          </a:p>
          <a:p>
            <a:pPr algn="ctr"/>
            <a:r>
              <a:rPr lang="ru-RU" sz="3600" dirty="0" smtClean="0"/>
              <a:t>СПБ ГБУ «ЦБС Московского района»</a:t>
            </a:r>
          </a:p>
          <a:p>
            <a:pPr algn="ctr"/>
            <a:r>
              <a:rPr lang="ru-RU" sz="3600" dirty="0" err="1" smtClean="0"/>
              <a:t>Совкова</a:t>
            </a:r>
            <a:r>
              <a:rPr lang="ru-RU" sz="3600" dirty="0" smtClean="0"/>
              <a:t> Наталья Валерьевна</a:t>
            </a:r>
          </a:p>
          <a:p>
            <a:pPr algn="ctr"/>
            <a:r>
              <a:rPr lang="ru-RU" sz="3600" dirty="0" smtClean="0"/>
              <a:t>8(812)2423202</a:t>
            </a:r>
          </a:p>
          <a:p>
            <a:pPr algn="ctr"/>
            <a:r>
              <a:rPr lang="en-US" sz="3600" dirty="0" smtClean="0"/>
              <a:t>sovkova@cbs-msk.ru</a:t>
            </a:r>
            <a:endParaRPr lang="ru-RU" sz="3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324640" cy="14306190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pic>
        <p:nvPicPr>
          <p:cNvPr id="2050" name="Picture 2" descr="C:\Users\Совкова\Desktop\Конференция_Библиотека в пространстве города\история 3-й районной библиотеки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2" y="1884947"/>
            <a:ext cx="5270102" cy="68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вкова\Desktop\Конференция_Библиотека в пространстве города\история 3-й районной библиотеки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90963"/>
            <a:ext cx="5360045" cy="69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58600" y="3205138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История «Библиотеки Друзей» берет свое начало в Петроградском районе: фонды Третьей районной библиотеки послужили основой для создания в Московском районе библиотеки «Юбилейная»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10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324640" cy="14306190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3733798" y="1535448"/>
            <a:ext cx="815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Уличные мероприятия «Библиотеки Друзей»</a:t>
            </a:r>
            <a:endParaRPr lang="ru-RU" sz="3200" dirty="0"/>
          </a:p>
        </p:txBody>
      </p:sp>
      <p:pic>
        <p:nvPicPr>
          <p:cNvPr id="1026" name="Picture 2" descr="C:\Users\Совкова\Desktop\Конференция_Библиотека в пространстве города\Конференция Библиотека в пространстве города\День знаний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2655889"/>
            <a:ext cx="4907092" cy="32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овкова\Desktop\Конференция_Библиотека в пространстве города\Конференция Библиотека в пространстве города\Акция Open-air Летний буккроссин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48101"/>
            <a:ext cx="5190845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овкова\Desktop\Конференция_Библиотека в пространстве города\Конференция Библиотека в пространстве города\Библионочь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096" y="1581151"/>
            <a:ext cx="4782103" cy="638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" y="-3695700"/>
            <a:ext cx="18324640" cy="14306190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45" y="1866900"/>
            <a:ext cx="13206155" cy="716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714917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Вид библиотеки  в период начала работы над проектом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185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47685"/>
            <a:ext cx="18288000" cy="142775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43400" y="1562100"/>
            <a:ext cx="9353262" cy="6989428"/>
          </a:xfrm>
          <a:prstGeom prst="rect">
            <a:avLst/>
          </a:prstGeom>
        </p:spPr>
      </p:pic>
      <p:pic>
        <p:nvPicPr>
          <p:cNvPr id="5" name="Изображение 4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13944600" y="1672809"/>
            <a:ext cx="388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2016 год-начало обсуждения идеи создания сквера с урбанистами. </a:t>
            </a:r>
          </a:p>
          <a:p>
            <a:r>
              <a:rPr lang="ru-RU" sz="3200" dirty="0" smtClean="0"/>
              <a:t>Организация рабочей группы на базе библиотеки.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3885"/>
            <a:ext cx="18288000" cy="1427758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43400" y="1562100"/>
            <a:ext cx="9090051" cy="6823751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0" y="2896483"/>
            <a:ext cx="419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2017 год-Проект «Сквер у Библиотеки Друзей»-победитель конкурса «Твой бюджет»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085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43400" y="1638300"/>
            <a:ext cx="9601200" cy="7200900"/>
          </a:xfrm>
          <a:prstGeom prst="rect">
            <a:avLst/>
          </a:prstGeom>
        </p:spPr>
      </p:pic>
      <p:pic>
        <p:nvPicPr>
          <p:cNvPr id="5" name="Изображение 4" descr="вмыдвмтыдвмтцмддлт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5871"/>
            <a:ext cx="18288000" cy="14277585"/>
          </a:xfrm>
          <a:prstGeom prst="rect">
            <a:avLst/>
          </a:prstGeom>
        </p:spPr>
      </p:pic>
      <p:pic>
        <p:nvPicPr>
          <p:cNvPr id="6" name="Изображение 5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609600" y="3257900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Начало благоустройства-2019 год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вмыдвмтыдвмтцмддл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5700"/>
            <a:ext cx="18288000" cy="14277585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24200" y="1485900"/>
            <a:ext cx="9982200" cy="7829550"/>
          </a:xfrm>
          <a:prstGeom prst="rect">
            <a:avLst/>
          </a:prstGeom>
        </p:spPr>
      </p:pic>
      <p:pic>
        <p:nvPicPr>
          <p:cNvPr id="4" name="Изображение 3" descr="цб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638300"/>
            <a:ext cx="6881063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58800" y="2171700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Сквер-визитная карточка библиотеки. Зонирование: распределены  зоны для мероприятий и зоны отдыха и игр.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Сохранение </a:t>
            </a:r>
            <a:r>
              <a:rPr lang="ru-RU" sz="3200" dirty="0" smtClean="0">
                <a:solidFill>
                  <a:prstClr val="black"/>
                </a:solidFill>
              </a:rPr>
              <a:t>деревьев.</a:t>
            </a:r>
            <a:endParaRPr lang="ru-RU" sz="3200" dirty="0">
              <a:solidFill>
                <a:prstClr val="black"/>
              </a:solidFill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Ограничение проезда.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</TotalTime>
  <Words>210</Words>
  <Application>Microsoft Office PowerPoint</Application>
  <PresentationFormat>Произвольный</PresentationFormat>
  <Paragraphs>36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a_OldTyperTitulNr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Наталья В. Совкова</cp:lastModifiedBy>
  <cp:revision>53</cp:revision>
  <dcterms:created xsi:type="dcterms:W3CDTF">2006-08-16T00:00:00Z</dcterms:created>
  <dcterms:modified xsi:type="dcterms:W3CDTF">2024-04-10T17:46:17Z</dcterms:modified>
  <dc:identifier>DADyw42Abhc</dc:identifier>
</cp:coreProperties>
</file>