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4" r:id="rId2"/>
    <p:sldId id="288" r:id="rId3"/>
    <p:sldId id="289" r:id="rId4"/>
    <p:sldId id="291" r:id="rId5"/>
    <p:sldId id="290" r:id="rId6"/>
    <p:sldId id="256" r:id="rId7"/>
    <p:sldId id="277" r:id="rId8"/>
    <p:sldId id="257" r:id="rId9"/>
    <p:sldId id="278" r:id="rId10"/>
    <p:sldId id="270" r:id="rId11"/>
    <p:sldId id="260" r:id="rId12"/>
    <p:sldId id="285" r:id="rId13"/>
    <p:sldId id="262" r:id="rId14"/>
    <p:sldId id="292" r:id="rId15"/>
    <p:sldId id="263" r:id="rId16"/>
    <p:sldId id="293" r:id="rId17"/>
    <p:sldId id="264" r:id="rId18"/>
    <p:sldId id="266" r:id="rId19"/>
    <p:sldId id="295" r:id="rId20"/>
    <p:sldId id="296" r:id="rId21"/>
    <p:sldId id="297" r:id="rId22"/>
    <p:sldId id="294" r:id="rId23"/>
  </p:sldIdLst>
  <p:sldSz cx="18288000" cy="10287000"/>
  <p:notesSz cx="6858000" cy="9144000"/>
  <p:embeddedFontLst>
    <p:embeddedFont>
      <p:font typeface="Calibri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5157" autoAdjust="0"/>
    <p:restoredTop sz="94622" autoAdjust="0"/>
  </p:normalViewPr>
  <p:slideViewPr>
    <p:cSldViewPr>
      <p:cViewPr>
        <p:scale>
          <a:sx n="33" d="100"/>
          <a:sy n="33" d="100"/>
        </p:scale>
        <p:origin x="-1224" y="-9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1371600" y="3195638"/>
            <a:ext cx="15544800" cy="2205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6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2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508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89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9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9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444626" y="6610351"/>
            <a:ext cx="15544800" cy="2043113"/>
          </a:xfrm>
        </p:spPr>
        <p:txBody>
          <a:bodyPr anchor="t"/>
          <a:lstStyle>
            <a:lvl1pPr algn="l">
              <a:defRPr sz="7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81642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3284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4926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6568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8211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98532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1495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3137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0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400301"/>
            <a:ext cx="8077200" cy="678894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296400" y="2400301"/>
            <a:ext cx="8077200" cy="678894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5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3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422" indent="0">
              <a:buNone/>
              <a:defRPr sz="3600" b="1"/>
            </a:lvl2pPr>
            <a:lvl3pPr marL="1632844" indent="0">
              <a:buNone/>
              <a:defRPr sz="3200" b="1"/>
            </a:lvl3pPr>
            <a:lvl4pPr marL="2449266" indent="0">
              <a:buNone/>
              <a:defRPr sz="2900" b="1"/>
            </a:lvl4pPr>
            <a:lvl5pPr marL="3265688" indent="0">
              <a:buNone/>
              <a:defRPr sz="2900" b="1"/>
            </a:lvl5pPr>
            <a:lvl6pPr marL="4082110" indent="0">
              <a:buNone/>
              <a:defRPr sz="2900" b="1"/>
            </a:lvl6pPr>
            <a:lvl7pPr marL="4898532" indent="0">
              <a:buNone/>
              <a:defRPr sz="2900" b="1"/>
            </a:lvl7pPr>
            <a:lvl8pPr marL="5714954" indent="0">
              <a:buNone/>
              <a:defRPr sz="2900" b="1"/>
            </a:lvl8pPr>
            <a:lvl9pPr marL="6531376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9290051" y="2302670"/>
            <a:ext cx="8083550" cy="959643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422" indent="0">
              <a:buNone/>
              <a:defRPr sz="3600" b="1"/>
            </a:lvl2pPr>
            <a:lvl3pPr marL="1632844" indent="0">
              <a:buNone/>
              <a:defRPr sz="3200" b="1"/>
            </a:lvl3pPr>
            <a:lvl4pPr marL="2449266" indent="0">
              <a:buNone/>
              <a:defRPr sz="2900" b="1"/>
            </a:lvl4pPr>
            <a:lvl5pPr marL="3265688" indent="0">
              <a:buNone/>
              <a:defRPr sz="2900" b="1"/>
            </a:lvl5pPr>
            <a:lvl6pPr marL="4082110" indent="0">
              <a:buNone/>
              <a:defRPr sz="2900" b="1"/>
            </a:lvl6pPr>
            <a:lvl7pPr marL="4898532" indent="0">
              <a:buNone/>
              <a:defRPr sz="2900" b="1"/>
            </a:lvl7pPr>
            <a:lvl8pPr marL="5714954" indent="0">
              <a:buNone/>
              <a:defRPr sz="2900" b="1"/>
            </a:lvl8pPr>
            <a:lvl9pPr marL="6531376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9290051" y="3262313"/>
            <a:ext cx="8083550" cy="5926932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564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63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75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14401" y="409575"/>
            <a:ext cx="6016626" cy="1743075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50100" y="409576"/>
            <a:ext cx="10223500" cy="8779670"/>
          </a:xfrm>
        </p:spPr>
        <p:txBody>
          <a:bodyPr/>
          <a:lstStyle>
            <a:lvl1pPr>
              <a:defRPr sz="57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1" y="2152651"/>
            <a:ext cx="6016626" cy="7036595"/>
          </a:xfrm>
        </p:spPr>
        <p:txBody>
          <a:bodyPr/>
          <a:lstStyle>
            <a:lvl1pPr marL="0" indent="0">
              <a:buNone/>
              <a:defRPr sz="2500"/>
            </a:lvl1pPr>
            <a:lvl2pPr marL="816422" indent="0">
              <a:buNone/>
              <a:defRPr sz="2100"/>
            </a:lvl2pPr>
            <a:lvl3pPr marL="1632844" indent="0">
              <a:buNone/>
              <a:defRPr sz="1800"/>
            </a:lvl3pPr>
            <a:lvl4pPr marL="2449266" indent="0">
              <a:buNone/>
              <a:defRPr sz="1600"/>
            </a:lvl4pPr>
            <a:lvl5pPr marL="3265688" indent="0">
              <a:buNone/>
              <a:defRPr sz="1600"/>
            </a:lvl5pPr>
            <a:lvl6pPr marL="4082110" indent="0">
              <a:buNone/>
              <a:defRPr sz="1600"/>
            </a:lvl6pPr>
            <a:lvl7pPr marL="4898532" indent="0">
              <a:buNone/>
              <a:defRPr sz="1600"/>
            </a:lvl7pPr>
            <a:lvl8pPr marL="5714954" indent="0">
              <a:buNone/>
              <a:defRPr sz="1600"/>
            </a:lvl8pPr>
            <a:lvl9pPr marL="6531376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79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5700"/>
            </a:lvl1pPr>
            <a:lvl2pPr marL="816422" indent="0">
              <a:buNone/>
              <a:defRPr sz="5000"/>
            </a:lvl2pPr>
            <a:lvl3pPr marL="1632844" indent="0">
              <a:buNone/>
              <a:defRPr sz="4300"/>
            </a:lvl3pPr>
            <a:lvl4pPr marL="2449266" indent="0">
              <a:buNone/>
              <a:defRPr sz="3600"/>
            </a:lvl4pPr>
            <a:lvl5pPr marL="3265688" indent="0">
              <a:buNone/>
              <a:defRPr sz="3600"/>
            </a:lvl5pPr>
            <a:lvl6pPr marL="4082110" indent="0">
              <a:buNone/>
              <a:defRPr sz="3600"/>
            </a:lvl6pPr>
            <a:lvl7pPr marL="4898532" indent="0">
              <a:buNone/>
              <a:defRPr sz="3600"/>
            </a:lvl7pPr>
            <a:lvl8pPr marL="5714954" indent="0">
              <a:buNone/>
              <a:defRPr sz="3600"/>
            </a:lvl8pPr>
            <a:lvl9pPr marL="6531376" indent="0">
              <a:buNone/>
              <a:defRPr sz="3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500"/>
            </a:lvl1pPr>
            <a:lvl2pPr marL="816422" indent="0">
              <a:buNone/>
              <a:defRPr sz="2100"/>
            </a:lvl2pPr>
            <a:lvl3pPr marL="1632844" indent="0">
              <a:buNone/>
              <a:defRPr sz="1800"/>
            </a:lvl3pPr>
            <a:lvl4pPr marL="2449266" indent="0">
              <a:buNone/>
              <a:defRPr sz="1600"/>
            </a:lvl4pPr>
            <a:lvl5pPr marL="3265688" indent="0">
              <a:buNone/>
              <a:defRPr sz="1600"/>
            </a:lvl5pPr>
            <a:lvl6pPr marL="4082110" indent="0">
              <a:buNone/>
              <a:defRPr sz="1600"/>
            </a:lvl6pPr>
            <a:lvl7pPr marL="4898532" indent="0">
              <a:buNone/>
              <a:defRPr sz="1600"/>
            </a:lvl7pPr>
            <a:lvl8pPr marL="5714954" indent="0">
              <a:buNone/>
              <a:defRPr sz="1600"/>
            </a:lvl8pPr>
            <a:lvl9pPr marL="6531376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83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163284" tIns="81642" rIns="163284" bIns="8164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2400301"/>
            <a:ext cx="16459200" cy="6788945"/>
          </a:xfrm>
          <a:prstGeom prst="rect">
            <a:avLst/>
          </a:prstGeom>
        </p:spPr>
        <p:txBody>
          <a:bodyPr vert="horz" lIns="163284" tIns="81642" rIns="163284" bIns="8164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48400" y="9534526"/>
            <a:ext cx="5791200" cy="547688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3106400" y="9534526"/>
            <a:ext cx="4267200" cy="547688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9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816422" rtl="0" eaLnBrk="1" latinLnBrk="0" hangingPunct="1">
        <a:spcBef>
          <a:spcPct val="0"/>
        </a:spcBef>
        <a:buNone/>
        <a:defRPr sz="7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2317" indent="-612317" algn="l" defTabSz="816422" rtl="0" eaLnBrk="1" latinLnBrk="0" hangingPunct="1">
        <a:spcBef>
          <a:spcPct val="20000"/>
        </a:spcBef>
        <a:buFont typeface="Arial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86" indent="-510264" algn="l" defTabSz="816422" rtl="0" eaLnBrk="1" latinLnBrk="0" hangingPunct="1">
        <a:spcBef>
          <a:spcPct val="20000"/>
        </a:spcBef>
        <a:buFont typeface="Arial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1055" indent="-408211" algn="l" defTabSz="816422" rtl="0" eaLnBrk="1" latinLnBrk="0" hangingPunct="1">
        <a:spcBef>
          <a:spcPct val="20000"/>
        </a:spcBef>
        <a:buFont typeface="Arial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477" indent="-408211" algn="l" defTabSz="816422" rtl="0" eaLnBrk="1" latinLnBrk="0" hangingPunct="1">
        <a:spcBef>
          <a:spcPct val="20000"/>
        </a:spcBef>
        <a:buFont typeface="Arial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899" indent="-408211" algn="l" defTabSz="816422" rtl="0" eaLnBrk="1" latinLnBrk="0" hangingPunct="1">
        <a:spcBef>
          <a:spcPct val="20000"/>
        </a:spcBef>
        <a:buFont typeface="Arial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321" indent="-408211" algn="l" defTabSz="81642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743" indent="-408211" algn="l" defTabSz="81642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3165" indent="-408211" algn="l" defTabSz="81642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587" indent="-408211" algn="l" defTabSz="81642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42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422" algn="l" defTabSz="81642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844" algn="l" defTabSz="81642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266" algn="l" defTabSz="81642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688" algn="l" defTabSz="81642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2110" algn="l" defTabSz="81642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532" algn="l" defTabSz="81642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954" algn="l" defTabSz="81642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376" algn="l" defTabSz="81642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95700"/>
            <a:ext cx="18324640" cy="143061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10000" y="495300"/>
            <a:ext cx="14156307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500" b="1" dirty="0" smtClean="0">
                <a:cs typeface="a_OldTyperTitulNr"/>
              </a:rPr>
              <a:t>Библиотечный сквер: идея, воплощение, результат </a:t>
            </a:r>
          </a:p>
        </p:txBody>
      </p:sp>
      <p:pic>
        <p:nvPicPr>
          <p:cNvPr id="2" name="Изображение 1" descr="Qv1W5asMcY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6500"/>
            <a:ext cx="18288000" cy="6577378"/>
          </a:xfrm>
          <a:prstGeom prst="rect">
            <a:avLst/>
          </a:prstGeom>
        </p:spPr>
      </p:pic>
      <p:pic>
        <p:nvPicPr>
          <p:cNvPr id="5" name="Изображение 4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2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95700"/>
            <a:ext cx="18288000" cy="14277585"/>
          </a:xfrm>
          <a:prstGeom prst="rect">
            <a:avLst/>
          </a:prstGeom>
        </p:spPr>
      </p:pic>
      <p:pic>
        <p:nvPicPr>
          <p:cNvPr id="2" name="Изображение 1" descr="R8wnFeTXeo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66700"/>
            <a:ext cx="11353800" cy="8479870"/>
          </a:xfrm>
          <a:prstGeom prst="rect">
            <a:avLst/>
          </a:prstGeom>
        </p:spPr>
      </p:pic>
      <p:pic>
        <p:nvPicPr>
          <p:cNvPr id="4" name="Изображение 3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0" y="-1832637"/>
            <a:ext cx="6881063" cy="5372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3314700"/>
            <a:ext cx="41508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Схема зонирования сквера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9628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81" y="-3723885"/>
            <a:ext cx="18288000" cy="1427758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b="848"/>
          <a:stretch>
            <a:fillRect/>
          </a:stretch>
        </p:blipFill>
        <p:spPr>
          <a:xfrm>
            <a:off x="3733800" y="1661702"/>
            <a:ext cx="10668000" cy="7056085"/>
          </a:xfrm>
          <a:prstGeom prst="rect">
            <a:avLst/>
          </a:prstGeom>
        </p:spPr>
      </p:pic>
      <p:pic>
        <p:nvPicPr>
          <p:cNvPr id="4" name="Изображение 3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30400" y="1863936"/>
            <a:ext cx="3276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Зоны для  чтения и отдыха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38600" y="1943100"/>
            <a:ext cx="9862361" cy="6579017"/>
          </a:xfrm>
          <a:prstGeom prst="rect">
            <a:avLst/>
          </a:prstGeom>
        </p:spPr>
      </p:pic>
      <p:pic>
        <p:nvPicPr>
          <p:cNvPr id="3" name="Изображение 2" descr="вмыдвмтыдвмтцмддлта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95700"/>
            <a:ext cx="18288000" cy="14277585"/>
          </a:xfrm>
          <a:prstGeom prst="rect">
            <a:avLst/>
          </a:prstGeom>
        </p:spPr>
      </p:pic>
      <p:pic>
        <p:nvPicPr>
          <p:cNvPr id="4" name="Изображение 3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49400" y="1943100"/>
            <a:ext cx="365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Место для проведения массовых мероприятий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9941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23885"/>
            <a:ext cx="18288000" cy="142775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b="3819"/>
          <a:stretch>
            <a:fillRect/>
          </a:stretch>
        </p:blipFill>
        <p:spPr>
          <a:xfrm>
            <a:off x="3733800" y="1638300"/>
            <a:ext cx="10820400" cy="6942412"/>
          </a:xfrm>
          <a:prstGeom prst="rect">
            <a:avLst/>
          </a:prstGeom>
        </p:spPr>
      </p:pic>
      <p:pic>
        <p:nvPicPr>
          <p:cNvPr id="5" name="Изображение 4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0" y="1638300"/>
            <a:ext cx="1905000" cy="3874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ea typeface="Calibri"/>
                <a:cs typeface="Times New Roman"/>
              </a:rPr>
              <a:t>Площадка для детских игр и отдыха мам </a:t>
            </a:r>
            <a:endParaRPr lang="ru-RU" sz="3600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23885"/>
            <a:ext cx="18288000" cy="14277585"/>
          </a:xfrm>
          <a:prstGeom prst="rect">
            <a:avLst/>
          </a:prstGeom>
        </p:spPr>
      </p:pic>
      <p:pic>
        <p:nvPicPr>
          <p:cNvPr id="5" name="Изображение 4" descr="цбс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011400" y="2148642"/>
            <a:ext cx="2971800" cy="5914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ea typeface="Calibri"/>
                <a:cs typeface="Times New Roman"/>
              </a:rPr>
              <a:t>Мероприятия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ea typeface="Calibri"/>
                <a:cs typeface="Times New Roman"/>
              </a:rPr>
              <a:t>для школьников: </a:t>
            </a:r>
            <a:r>
              <a:rPr lang="ru-RU" sz="3200" dirty="0" err="1" smtClean="0">
                <a:ea typeface="Calibri"/>
                <a:cs typeface="Times New Roman"/>
              </a:rPr>
              <a:t>квесты</a:t>
            </a:r>
            <a:r>
              <a:rPr lang="ru-RU" sz="3200" dirty="0" smtClean="0">
                <a:ea typeface="Calibri"/>
                <a:cs typeface="Times New Roman"/>
              </a:rPr>
              <a:t>, интерактивные занятия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3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3600" dirty="0">
              <a:ea typeface="Calibri"/>
              <a:cs typeface="Times New Roman"/>
            </a:endParaRPr>
          </a:p>
        </p:txBody>
      </p:sp>
      <p:pic>
        <p:nvPicPr>
          <p:cNvPr id="4098" name="Picture 2" descr="C:\Users\Совкова\Desktop\Конференция_Библиотека в пространстве города\Конференция Библиотека в пространстве города\Квес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23989"/>
            <a:ext cx="49530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Совкова\Desktop\Конференция_Библиотека в пространстве города\Конференция Библиотека в пространстве города\Занятия для школьнико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098246"/>
            <a:ext cx="7848600" cy="662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86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4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28" y="-3695700"/>
            <a:ext cx="18288000" cy="14277585"/>
          </a:xfrm>
          <a:prstGeom prst="rect">
            <a:avLst/>
          </a:prstGeom>
        </p:spPr>
      </p:pic>
      <p:pic>
        <p:nvPicPr>
          <p:cNvPr id="4" name="Изображение 3" descr="цбс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73200" y="2095500"/>
            <a:ext cx="3505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Для молодежи проводятся летние встречи с начинающими писателями и поэтами. </a:t>
            </a:r>
            <a:endParaRPr lang="ru-RU" sz="3600" dirty="0"/>
          </a:p>
        </p:txBody>
      </p:sp>
      <p:pic>
        <p:nvPicPr>
          <p:cNvPr id="2051" name="Picture 3" descr="C:\Users\Совкова\Desktop\Конференция_Библиотека в пространстве города\XRAOpRgBxk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35" y="1638300"/>
            <a:ext cx="11734800" cy="72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4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28" y="-3695700"/>
            <a:ext cx="18288000" cy="14277585"/>
          </a:xfrm>
          <a:prstGeom prst="rect">
            <a:avLst/>
          </a:prstGeom>
        </p:spPr>
      </p:pic>
      <p:pic>
        <p:nvPicPr>
          <p:cNvPr id="4" name="Изображение 3" descr="цбс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48800" y="1533997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Уличные концерты </a:t>
            </a:r>
            <a:r>
              <a:rPr lang="ru-RU" sz="3600" dirty="0" smtClean="0"/>
              <a:t>и </a:t>
            </a:r>
            <a:r>
              <a:rPr lang="ru-RU" sz="3600" dirty="0" err="1" smtClean="0"/>
              <a:t>фримаркеты</a:t>
            </a:r>
            <a:endParaRPr lang="ru-RU" sz="3600" dirty="0"/>
          </a:p>
        </p:txBody>
      </p:sp>
      <p:pic>
        <p:nvPicPr>
          <p:cNvPr id="5122" name="Picture 2" descr="C:\Users\Совкова\Desktop\Конференция_Библиотека в пространстве города\Конференция Библиотека в пространстве города\Концер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95" y="2455068"/>
            <a:ext cx="7839635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Совкова\Desktop\Конференция_Библиотека в пространстве города\Конференция Библиотека в пространстве города\Фримарке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445" y="2476500"/>
            <a:ext cx="8591636" cy="64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32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3723885"/>
            <a:ext cx="18288000" cy="142775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1218" b="1460"/>
          <a:stretch>
            <a:fillRect/>
          </a:stretch>
        </p:blipFill>
        <p:spPr>
          <a:xfrm>
            <a:off x="3352801" y="1698536"/>
            <a:ext cx="10896600" cy="7074161"/>
          </a:xfrm>
          <a:prstGeom prst="rect">
            <a:avLst/>
          </a:prstGeom>
        </p:spPr>
      </p:pic>
      <p:pic>
        <p:nvPicPr>
          <p:cNvPr id="5" name="Изображение 4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06600" y="2019300"/>
            <a:ext cx="25908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ea typeface="Calibri"/>
                <a:cs typeface="Times New Roman"/>
              </a:rPr>
              <a:t>Игровая площадка.</a:t>
            </a:r>
            <a:endParaRPr lang="ru-RU" sz="3600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834"/>
          <a:stretch>
            <a:fillRect/>
          </a:stretch>
        </p:blipFill>
        <p:spPr>
          <a:xfrm>
            <a:off x="3505200" y="1562100"/>
            <a:ext cx="11201400" cy="7260466"/>
          </a:xfrm>
          <a:prstGeom prst="rect">
            <a:avLst/>
          </a:prstGeom>
        </p:spPr>
      </p:pic>
      <p:pic>
        <p:nvPicPr>
          <p:cNvPr id="3" name="Изображение 2" descr="вмыдвмтыдвмтцмддлта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3695700"/>
            <a:ext cx="18288000" cy="14277585"/>
          </a:xfrm>
          <a:prstGeom prst="rect">
            <a:avLst/>
          </a:prstGeom>
        </p:spPr>
      </p:pic>
      <p:pic>
        <p:nvPicPr>
          <p:cNvPr id="4" name="Изображение 3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63800" y="1562100"/>
            <a:ext cx="27432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ea typeface="Calibri"/>
                <a:cs typeface="Times New Roman"/>
              </a:rPr>
              <a:t>Летний </a:t>
            </a:r>
            <a:r>
              <a:rPr lang="ru-RU" sz="3600" dirty="0" err="1" smtClean="0">
                <a:ea typeface="Calibri"/>
                <a:cs typeface="Times New Roman"/>
              </a:rPr>
              <a:t>буккроссинг</a:t>
            </a:r>
            <a:endParaRPr lang="ru-RU" sz="3600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28" y="-3695700"/>
            <a:ext cx="18288000" cy="1427758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0600" y="-1409700"/>
            <a:ext cx="6878568" cy="537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Совкова\Desktop\Конференция_Библиотека в пространстве города\Конференция Библиотека в пространстве города\Экскурси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96" y="2806731"/>
            <a:ext cx="9231704" cy="624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овкова\Desktop\Конференция_Библиотека в пространстве города\Конференция Библиотека в пространстве города\Добро пожаловать, зим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702" y="380207"/>
            <a:ext cx="6500897" cy="866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3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95700"/>
            <a:ext cx="18324640" cy="14306190"/>
          </a:xfrm>
          <a:prstGeom prst="rect">
            <a:avLst/>
          </a:prstGeom>
        </p:spPr>
      </p:pic>
      <p:pic>
        <p:nvPicPr>
          <p:cNvPr id="5" name="Изображение 4" descr="цбс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pic>
        <p:nvPicPr>
          <p:cNvPr id="1026" name="Picture 2" descr="C:\Users\Совкова\Desktop\Конференция_Библиотека в пространстве города\IMG_23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1562100"/>
            <a:ext cx="11353800" cy="764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0" y="1866900"/>
            <a:ext cx="2667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Год основания</a:t>
            </a:r>
          </a:p>
          <a:p>
            <a:r>
              <a:rPr lang="ru-RU" sz="2800" dirty="0" smtClean="0"/>
              <a:t>Библиотеки: 1967.</a:t>
            </a:r>
          </a:p>
          <a:p>
            <a:r>
              <a:rPr lang="ru-RU" sz="2800" dirty="0" smtClean="0"/>
              <a:t>Архитектурное бюро С.Б. Сперанского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88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28" y="-3695700"/>
            <a:ext cx="18288000" cy="1427758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-1638300"/>
            <a:ext cx="6883400" cy="537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Совкова\Desktop\Конференция_Библиотека в пространстве города\20230908_1526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72" y="571500"/>
            <a:ext cx="10812227" cy="839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0800000" flipV="1">
            <a:off x="457201" y="2171700"/>
            <a:ext cx="4648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Позитивные моменты: Новые направления в работе;</a:t>
            </a:r>
          </a:p>
          <a:p>
            <a:r>
              <a:rPr lang="ru-RU" sz="3600" dirty="0" smtClean="0"/>
              <a:t>Увеличение посетителей;</a:t>
            </a:r>
          </a:p>
          <a:p>
            <a:r>
              <a:rPr lang="ru-RU" sz="3600" dirty="0" smtClean="0"/>
              <a:t>Новые формы мероприятий;</a:t>
            </a:r>
          </a:p>
          <a:p>
            <a:r>
              <a:rPr lang="ru-RU" sz="3600" dirty="0" smtClean="0"/>
              <a:t>«Апгрейд» традиционных форм работы.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798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28" y="-3695700"/>
            <a:ext cx="18288000" cy="1427758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-1638300"/>
            <a:ext cx="6883400" cy="537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 rot="10800000" flipV="1">
            <a:off x="457201" y="4685618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Трудности и решения.</a:t>
            </a:r>
            <a:endParaRPr lang="ru-RU" sz="3600" dirty="0" smtClean="0"/>
          </a:p>
        </p:txBody>
      </p:sp>
      <p:pic>
        <p:nvPicPr>
          <p:cNvPr id="4098" name="Picture 2" descr="C:\Users\Совкова\Desktop\Сквер Библиотеки Друзей\sRg9R6LZ-R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044" y="1218476"/>
            <a:ext cx="12020562" cy="796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13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28" y="-3695700"/>
            <a:ext cx="18288000" cy="142775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0149" y="418095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28647" y="632435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" name="Изображение 5" descr="цбс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78" y="1619250"/>
            <a:ext cx="9677400" cy="72580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15801" y="1619250"/>
            <a:ext cx="5029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Благодарю за внимание.</a:t>
            </a:r>
          </a:p>
          <a:p>
            <a:pPr algn="ctr"/>
            <a:r>
              <a:rPr lang="ru-RU" sz="3600" dirty="0" smtClean="0"/>
              <a:t>Заведующая «Библиотекой Друзей» </a:t>
            </a:r>
          </a:p>
          <a:p>
            <a:pPr algn="ctr"/>
            <a:r>
              <a:rPr lang="ru-RU" sz="3600" dirty="0" smtClean="0"/>
              <a:t>СПБ ГБУ «ЦБС Московского района»</a:t>
            </a:r>
          </a:p>
          <a:p>
            <a:pPr algn="ctr"/>
            <a:r>
              <a:rPr lang="ru-RU" sz="3600" dirty="0" err="1" smtClean="0"/>
              <a:t>Совкова</a:t>
            </a:r>
            <a:r>
              <a:rPr lang="ru-RU" sz="3600" dirty="0" smtClean="0"/>
              <a:t> Наталья Валерьевна</a:t>
            </a:r>
          </a:p>
          <a:p>
            <a:pPr algn="ctr"/>
            <a:r>
              <a:rPr lang="ru-RU" sz="3600" dirty="0" smtClean="0"/>
              <a:t>8(812)2423202</a:t>
            </a:r>
          </a:p>
          <a:p>
            <a:pPr algn="ctr"/>
            <a:r>
              <a:rPr lang="en-US" sz="3600" dirty="0" smtClean="0"/>
              <a:t>sovkova@cbs-msk.ru</a:t>
            </a:r>
            <a:endParaRPr lang="ru-RU" sz="3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29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95700"/>
            <a:ext cx="18324640" cy="14306190"/>
          </a:xfrm>
          <a:prstGeom prst="rect">
            <a:avLst/>
          </a:prstGeom>
        </p:spPr>
      </p:pic>
      <p:pic>
        <p:nvPicPr>
          <p:cNvPr id="5" name="Изображение 4" descr="цбс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pic>
        <p:nvPicPr>
          <p:cNvPr id="2050" name="Picture 2" descr="C:\Users\Совкова\Desktop\Конференция_Библиотека в пространстве города\история 3-й районной библиотеки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82" y="1884947"/>
            <a:ext cx="5270102" cy="683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овкова\Desktop\Конференция_Библиотека в пространстве города\история 3-й районной библиотеки00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890963"/>
            <a:ext cx="5360045" cy="691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658600" y="3205138"/>
            <a:ext cx="6096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История «Библиотеки Друзей» берет свое начало в Петроградском районе: фонды Третьей районной библиотеки послужили основой для создания в Московском районе библиотеки «Юбилейная»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0101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95700"/>
            <a:ext cx="18324640" cy="14306190"/>
          </a:xfrm>
          <a:prstGeom prst="rect">
            <a:avLst/>
          </a:prstGeom>
        </p:spPr>
      </p:pic>
      <p:pic>
        <p:nvPicPr>
          <p:cNvPr id="5" name="Изображение 4" descr="цбс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V="1">
            <a:off x="3733798" y="1535448"/>
            <a:ext cx="8153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Уличные мероприятия «Библиотеки Друзей»</a:t>
            </a:r>
            <a:endParaRPr lang="ru-RU" sz="3200" dirty="0"/>
          </a:p>
        </p:txBody>
      </p:sp>
      <p:pic>
        <p:nvPicPr>
          <p:cNvPr id="1026" name="Picture 2" descr="C:\Users\Совкова\Desktop\Конференция_Библиотека в пространстве города\Конференция Библиотека в пространстве города\День знаний 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2" y="2655889"/>
            <a:ext cx="4907092" cy="324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овкова\Desktop\Конференция_Библиотека в пространстве города\Конференция Библиотека в пространстве города\Акция Open-air Летний буккроссинг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48101"/>
            <a:ext cx="5190845" cy="411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Совкова\Desktop\Конференция_Библиотека в пространстве города\Конференция Библиотека в пространстве города\Библионочь 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8096" y="1581151"/>
            <a:ext cx="4782103" cy="638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39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0" y="-3695700"/>
            <a:ext cx="18324640" cy="14306190"/>
          </a:xfrm>
          <a:prstGeom prst="rect">
            <a:avLst/>
          </a:prstGeom>
        </p:spPr>
      </p:pic>
      <p:pic>
        <p:nvPicPr>
          <p:cNvPr id="5" name="Изображение 4" descr="цбс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645" y="1866900"/>
            <a:ext cx="13206155" cy="7160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714917"/>
            <a:ext cx="1188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Вид библиотеки  в период начала работы над проектом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1859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47685"/>
            <a:ext cx="18288000" cy="142775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43400" y="1562100"/>
            <a:ext cx="9353262" cy="6989428"/>
          </a:xfrm>
          <a:prstGeom prst="rect">
            <a:avLst/>
          </a:prstGeom>
        </p:spPr>
      </p:pic>
      <p:pic>
        <p:nvPicPr>
          <p:cNvPr id="5" name="Изображение 4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0800000" flipV="1">
            <a:off x="13944600" y="1672809"/>
            <a:ext cx="3886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2016 год-начало обсуждения идеи создания сквера с урбанистами. </a:t>
            </a:r>
          </a:p>
          <a:p>
            <a:r>
              <a:rPr lang="ru-RU" sz="3200" dirty="0" smtClean="0"/>
              <a:t>Организация рабочей группы на базе библиотеки.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23885"/>
            <a:ext cx="18288000" cy="1427758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43400" y="1562100"/>
            <a:ext cx="9090051" cy="6823751"/>
          </a:xfrm>
          <a:prstGeom prst="rect">
            <a:avLst/>
          </a:prstGeom>
        </p:spPr>
      </p:pic>
      <p:pic>
        <p:nvPicPr>
          <p:cNvPr id="4" name="Изображение 3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0" y="2896483"/>
            <a:ext cx="4191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2017 год-Проект «Сквер у Библиотеки Друзей»-победитель конкурса «Твой бюджет»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0852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43400" y="1638300"/>
            <a:ext cx="9601200" cy="7200900"/>
          </a:xfrm>
          <a:prstGeom prst="rect">
            <a:avLst/>
          </a:prstGeom>
        </p:spPr>
      </p:pic>
      <p:pic>
        <p:nvPicPr>
          <p:cNvPr id="5" name="Изображение 4" descr="вмыдвмтыдвмтцмддлта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15871"/>
            <a:ext cx="18288000" cy="14277585"/>
          </a:xfrm>
          <a:prstGeom prst="rect">
            <a:avLst/>
          </a:prstGeom>
        </p:spPr>
      </p:pic>
      <p:pic>
        <p:nvPicPr>
          <p:cNvPr id="6" name="Изображение 5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0800000" flipV="1">
            <a:off x="609600" y="3257900"/>
            <a:ext cx="3505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Начало благоустройства-2019 год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вмыдвмтыдвмтцмддлт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95700"/>
            <a:ext cx="18288000" cy="14277585"/>
          </a:xfrm>
          <a:prstGeom prst="rect">
            <a:avLst/>
          </a:prstGeom>
        </p:spPr>
      </p:pic>
      <p:pic>
        <p:nvPicPr>
          <p:cNvPr id="2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124200" y="1485900"/>
            <a:ext cx="9982200" cy="7829550"/>
          </a:xfrm>
          <a:prstGeom prst="rect">
            <a:avLst/>
          </a:prstGeom>
        </p:spPr>
      </p:pic>
      <p:pic>
        <p:nvPicPr>
          <p:cNvPr id="4" name="Изображение 3" descr="цбс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638300"/>
            <a:ext cx="6881063" cy="5372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258800" y="2171700"/>
            <a:ext cx="4800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>
                <a:solidFill>
                  <a:prstClr val="black"/>
                </a:solidFill>
              </a:rPr>
              <a:t>Сквер-визитная карточка библиотеки. Зонирование: распределены  зоны для мероприятий и зоны отдыха и игр.</a:t>
            </a:r>
          </a:p>
          <a:p>
            <a:pPr lvl="0"/>
            <a:r>
              <a:rPr lang="ru-RU" sz="3200" dirty="0">
                <a:solidFill>
                  <a:prstClr val="black"/>
                </a:solidFill>
              </a:rPr>
              <a:t>Сохранение </a:t>
            </a:r>
            <a:r>
              <a:rPr lang="ru-RU" sz="3200" dirty="0" smtClean="0">
                <a:solidFill>
                  <a:prstClr val="black"/>
                </a:solidFill>
              </a:rPr>
              <a:t>деревьев.</a:t>
            </a:r>
            <a:endParaRPr lang="ru-RU" sz="3200" dirty="0">
              <a:solidFill>
                <a:prstClr val="black"/>
              </a:solidFill>
            </a:endParaRPr>
          </a:p>
          <a:p>
            <a:pPr lvl="0"/>
            <a:r>
              <a:rPr lang="ru-RU" sz="3200" dirty="0" smtClean="0">
                <a:solidFill>
                  <a:prstClr val="black"/>
                </a:solidFill>
              </a:rPr>
              <a:t>Ограничение проезда.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5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2787</TotalTime>
  <Words>210</Words>
  <Application>Microsoft Office PowerPoint</Application>
  <PresentationFormat>Произвольный</PresentationFormat>
  <Paragraphs>36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a_OldTyperTitulNr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Наталья В. Совкова</cp:lastModifiedBy>
  <cp:revision>53</cp:revision>
  <dcterms:created xsi:type="dcterms:W3CDTF">2006-08-16T00:00:00Z</dcterms:created>
  <dcterms:modified xsi:type="dcterms:W3CDTF">2024-04-10T17:46:17Z</dcterms:modified>
  <dc:identifier>DADyw42Abhc</dc:identifier>
</cp:coreProperties>
</file>