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7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8" r:id="rId31"/>
    <p:sldId id="285" r:id="rId32"/>
    <p:sldId id="28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16537"/>
            <a:ext cx="8784976" cy="216024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effectLst/>
              </a:rPr>
              <a:t>«Библиотека «Старая Коломна»: 22 года в истории </a:t>
            </a:r>
            <a:br>
              <a:rPr lang="ru-RU" sz="3600" dirty="0" smtClean="0">
                <a:solidFill>
                  <a:schemeClr val="tx1"/>
                </a:solidFill>
                <a:effectLst/>
              </a:rPr>
            </a:br>
            <a:r>
              <a:rPr lang="ru-RU" sz="3600" dirty="0" err="1" smtClean="0">
                <a:solidFill>
                  <a:schemeClr val="tx1"/>
                </a:solidFill>
                <a:effectLst/>
              </a:rPr>
              <a:t>санкт-петербурга</a:t>
            </a:r>
            <a:r>
              <a:rPr lang="ru-RU" sz="3600" dirty="0" smtClean="0">
                <a:solidFill>
                  <a:schemeClr val="tx1"/>
                </a:solidFill>
                <a:effectLst/>
              </a:rPr>
              <a:t>»</a:t>
            </a:r>
            <a:endParaRPr lang="ru-RU" sz="36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7304856" cy="18002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Гаврилина Ольга Николаевна,</a:t>
            </a:r>
          </a:p>
          <a:p>
            <a:pPr algn="r"/>
            <a:r>
              <a:rPr lang="ru-RU" dirty="0"/>
              <a:t>г</a:t>
            </a:r>
            <a:r>
              <a:rPr lang="ru-RU" dirty="0" smtClean="0"/>
              <a:t>лавный библиотекарь сектора краеведения</a:t>
            </a:r>
          </a:p>
          <a:p>
            <a:pPr algn="r"/>
            <a:r>
              <a:rPr lang="ru-RU" dirty="0"/>
              <a:t>б</a:t>
            </a:r>
            <a:r>
              <a:rPr lang="ru-RU" dirty="0" smtClean="0"/>
              <a:t>иблиотеки «Старая Коломна </a:t>
            </a:r>
          </a:p>
          <a:p>
            <a:pPr algn="r"/>
            <a:r>
              <a:rPr lang="ru-RU" dirty="0" smtClean="0"/>
              <a:t>(МЦБС им. М. Ю. Лермонтова)</a:t>
            </a:r>
            <a:endParaRPr lang="ru-RU" dirty="0"/>
          </a:p>
        </p:txBody>
      </p:sp>
      <p:pic>
        <p:nvPicPr>
          <p:cNvPr id="1026" name="Picture 2" descr="D:\Мероприятия Старой Коломны\Логотипы для афиш\Логотип темный фон_Kolomna 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380" y="404664"/>
            <a:ext cx="601927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30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_592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447" r="7447"/>
          <a:stretch>
            <a:fillRect/>
          </a:stretch>
        </p:blipFill>
        <p:spPr>
          <a:xfrm>
            <a:off x="500034" y="500042"/>
            <a:ext cx="54864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_59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3357562"/>
            <a:ext cx="4758095" cy="3166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_5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286256"/>
            <a:ext cx="3429024" cy="2281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335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кет афиши 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14290"/>
            <a:ext cx="2679620" cy="3789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приглашение с дамо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260648"/>
            <a:ext cx="3896864" cy="1836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символ конф. 2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1219" y="2443639"/>
            <a:ext cx="3019504" cy="413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программ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293096"/>
            <a:ext cx="1194825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763688" y="4509120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Афиша, программа, пригласительные билеты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«Коломенских чтений»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разных лет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5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афиша конференции А 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3199655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программ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285852" y="3714752"/>
            <a:ext cx="4038600" cy="2855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А 4 афиша конференции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8366" y="285729"/>
            <a:ext cx="3383734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3747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460296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42868"/>
            <a:ext cx="4000496" cy="3000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P43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39576" y="3533509"/>
            <a:ext cx="4080895" cy="27038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P43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8128" y="3571876"/>
            <a:ext cx="4020964" cy="2665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P43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00781" y="332656"/>
            <a:ext cx="4306434" cy="2854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0774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4038600" cy="2855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306" y="476672"/>
            <a:ext cx="4123422" cy="58326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849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1005_1526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548680"/>
            <a:ext cx="45365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652120" y="2348880"/>
            <a:ext cx="258692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Сборники </a:t>
            </a:r>
            <a:endParaRPr lang="ru-RU" sz="2800" b="1" dirty="0" smtClean="0"/>
          </a:p>
          <a:p>
            <a:r>
              <a:rPr lang="ru-RU" sz="2800" b="1" dirty="0" smtClean="0"/>
              <a:t>научных </a:t>
            </a:r>
          </a:p>
          <a:p>
            <a:r>
              <a:rPr lang="ru-RU" sz="2800" b="1" dirty="0" smtClean="0"/>
              <a:t>статей </a:t>
            </a:r>
            <a:endParaRPr lang="ru-RU" sz="2800" b="1" dirty="0" smtClean="0"/>
          </a:p>
          <a:p>
            <a:r>
              <a:rPr lang="ru-RU" sz="2800" b="1" dirty="0" smtClean="0"/>
              <a:t>«Коломенские </a:t>
            </a:r>
            <a:endParaRPr lang="ru-RU" sz="2800" b="1" dirty="0" smtClean="0"/>
          </a:p>
          <a:p>
            <a:r>
              <a:rPr lang="ru-RU" sz="2800" b="1" dirty="0" smtClean="0"/>
              <a:t>чтения</a:t>
            </a:r>
            <a:r>
              <a:rPr lang="ru-RU" sz="2800" b="1" dirty="0" smtClean="0"/>
              <a:t>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57477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1005_1505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548680"/>
            <a:ext cx="4429156" cy="5905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796136" y="2708920"/>
            <a:ext cx="23984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Карты-</a:t>
            </a:r>
          </a:p>
          <a:p>
            <a:r>
              <a:rPr lang="ru-RU" sz="2800" b="1" dirty="0" smtClean="0"/>
              <a:t>путеводители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35888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869302"/>
              </p:ext>
            </p:extLst>
          </p:nvPr>
        </p:nvGraphicFramePr>
        <p:xfrm>
          <a:off x="928662" y="360680"/>
          <a:ext cx="7429552" cy="6310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147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789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i="0" dirty="0">
                          <a:latin typeface="a_CooperBlack" pitchFamily="18" charset="-52"/>
                        </a:rPr>
                        <a:t>Темы лекционных курсов: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37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«Светская</a:t>
                      </a:r>
                      <a:r>
                        <a:rPr kumimoji="0" lang="ru-RU" sz="120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жизнь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Петербурга»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«Великокняжеские дворцы северной столицы»</a:t>
                      </a:r>
                      <a:r>
                        <a:rPr kumimoji="0"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«Женский мир Санкт-Петербурга </a:t>
                      </a:r>
                      <a:r>
                        <a:rPr kumimoji="0" lang="en-US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XVIII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н.</a:t>
                      </a:r>
                      <a:r>
                        <a:rPr kumimoji="0" lang="en-US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«Петербургские особняки в их архитектуре и культурном наполнении»</a:t>
                      </a:r>
                      <a:endParaRPr kumimoji="0" lang="ru-RU" sz="1200" b="0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(историк быта и архитектуры Е.И.</a:t>
                      </a:r>
                      <a:r>
                        <a:rPr kumimoji="0"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0" kern="1200" baseline="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Жерихина</a:t>
                      </a:r>
                      <a:r>
                        <a:rPr kumimoji="0"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- «Петербургский имперский балет»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</a:t>
                      </a:r>
                      <a:r>
                        <a:rPr kumimoji="0" lang="ru-RU" sz="1200" b="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Мариинский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Михайловский театры на рубеже ХХ-ХХ</a:t>
                      </a:r>
                      <a:r>
                        <a:rPr kumimoji="0" lang="en-US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веков: между классикой и авангардом»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«Эпоха Петипа и ее «отражения»</a:t>
                      </a:r>
                      <a:endParaRPr kumimoji="0" lang="ru-RU" sz="12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 (балетный критик О.И. Розанова)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727">
                <a:tc>
                  <a:txBody>
                    <a:bodyPr/>
                    <a:lstStyle/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«Виртуальные прогулки по рекам и каналам Коломны» </a:t>
                      </a:r>
                      <a:r>
                        <a:rPr lang="ru-RU" sz="1200" b="0" dirty="0">
                          <a:latin typeface="+mj-lt"/>
                          <a:cs typeface="Arial" pitchFamily="34" charset="0"/>
                        </a:rPr>
                        <a:t>(автор путеводителя по </a:t>
                      </a:r>
                      <a:r>
                        <a:rPr lang="ru-RU" sz="1200" b="0" dirty="0" smtClean="0">
                          <a:latin typeface="+mj-lt"/>
                          <a:cs typeface="Arial" pitchFamily="34" charset="0"/>
                        </a:rPr>
                        <a:t>Коломне</a:t>
                      </a:r>
                    </a:p>
                    <a:p>
                      <a:r>
                        <a:rPr lang="ru-RU" sz="1200" b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>
                          <a:latin typeface="+mj-lt"/>
                          <a:cs typeface="Arial" pitchFamily="34" charset="0"/>
                        </a:rPr>
                        <a:t>Г.И.</a:t>
                      </a:r>
                      <a:r>
                        <a:rPr lang="ru-RU" sz="1200" b="0" baseline="0" dirty="0">
                          <a:latin typeface="+mj-lt"/>
                          <a:cs typeface="Arial" pitchFamily="34" charset="0"/>
                        </a:rPr>
                        <a:t> Беляева</a:t>
                      </a:r>
                      <a:r>
                        <a:rPr lang="ru-RU" sz="1200" b="0" dirty="0">
                          <a:latin typeface="+mj-lt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Arial" pitchFamily="34" charset="0"/>
                          <a:cs typeface="Arial" pitchFamily="34" charset="0"/>
                        </a:rPr>
                        <a:t>«Музыкальная Коломна»</a:t>
                      </a:r>
                    </a:p>
                    <a:p>
                      <a:r>
                        <a:rPr lang="ru-RU" sz="1200" b="0" dirty="0">
                          <a:latin typeface="Arial" pitchFamily="34" charset="0"/>
                          <a:cs typeface="Arial" pitchFamily="34" charset="0"/>
                        </a:rPr>
                        <a:t> (канд. искусствоведения О.Н. Гаврилина)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«Зодчие в архитектурной истории Коломны»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(архитектор, художник В.Г. Исаченко)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«Живописные образы Петербурга Х</a:t>
                      </a:r>
                      <a:r>
                        <a:rPr kumimoji="0" lang="en-US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VIII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-ХХ веков»  (архитектор, художник В.Г. Исаченко)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349">
                <a:tc>
                  <a:txBody>
                    <a:bodyPr/>
                    <a:lstStyle/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«Русское декоративно-прикладное искусство Х</a:t>
                      </a:r>
                      <a:r>
                        <a:rPr kumimoji="0" lang="en-US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VIII 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– ХХ веков» 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(О.В.</a:t>
                      </a:r>
                      <a:r>
                        <a:rPr kumimoji="0" lang="ru-RU" sz="1200" b="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Панькова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«Петербургские храмы Х</a:t>
                      </a:r>
                      <a:r>
                        <a:rPr kumimoji="0" lang="en-US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VIII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века» </a:t>
                      </a:r>
                    </a:p>
                    <a:p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канд. </a:t>
                      </a:r>
                      <a:r>
                        <a:rPr kumimoji="0" lang="ru-RU" sz="1200" b="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ист.наук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канд. богословия 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К.А. Костромин)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36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«Страницы истории купеческих родов Петербурга»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«Крестьянский Петербург: малоизвестные страницы истории столицы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(конец XVIII – начало XX века)»</a:t>
                      </a:r>
                      <a:endParaRPr kumimoji="0" lang="ru-RU" sz="12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           (историк  А.В.</a:t>
                      </a:r>
                      <a:r>
                        <a:rPr kumimoji="0"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0" kern="1200" baseline="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Краско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+mj-lt"/>
                          <a:cs typeface="Arial" pitchFamily="34" charset="0"/>
                        </a:rPr>
                        <a:t>- «</a:t>
                      </a:r>
                      <a:r>
                        <a:rPr lang="ru-RU" sz="1200" b="0" dirty="0">
                          <a:latin typeface="+mj-lt"/>
                          <a:cs typeface="Arial" pitchFamily="34" charset="0"/>
                        </a:rPr>
                        <a:t>Петербургский театр как зеркало империи»</a:t>
                      </a:r>
                      <a:endParaRPr kumimoji="0" lang="ru-RU" sz="12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- «Петербургский политический театр первого века Империи»</a:t>
                      </a:r>
                    </a:p>
                    <a:p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- «Театральный Петербург ХХ века»</a:t>
                      </a:r>
                      <a:r>
                        <a:rPr lang="ru-RU" sz="1200" b="0" dirty="0">
                          <a:latin typeface="+mj-lt"/>
                          <a:cs typeface="Arial" pitchFamily="34" charset="0"/>
                        </a:rPr>
                        <a:t> </a:t>
                      </a:r>
                      <a:endParaRPr kumimoji="0" lang="en-US" sz="12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 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«Коломна: начало пути»</a:t>
                      </a: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(историк искусств Ю.А. Соколов)</a:t>
                      </a:r>
                      <a:endParaRPr lang="ru-RU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00130">
                <a:tc>
                  <a:txBody>
                    <a:bodyPr/>
                    <a:lstStyle/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«Приходская жизнь Петербурга в ХVIII-ХIХ веках» </a:t>
                      </a: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«Строители государства Российского. Рождение Руси» </a:t>
                      </a: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(канд. ист. наук, канд. богословия К.А.Костромин)</a:t>
                      </a:r>
                      <a:endParaRPr lang="ru-RU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«Полки императорской гвардии и военно-учебные заведения Петербурга </a:t>
                      </a:r>
                      <a:r>
                        <a:rPr kumimoji="0" lang="en-US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XVIII 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начала ХХ столетий» </a:t>
                      </a: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«Знаменитые особняки Петербурга» </a:t>
                      </a: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 (историк Б.И. Антонов)</a:t>
                      </a:r>
                      <a:endParaRPr lang="ru-RU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65607">
                <a:tc>
                  <a:txBody>
                    <a:bodyPr/>
                    <a:lstStyle/>
                    <a:p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- «Балетные шедевры на музыку отечественных композиторов Х</a:t>
                      </a:r>
                      <a:r>
                        <a:rPr kumimoji="0" lang="en-US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I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Х - ХХ веков»</a:t>
                      </a:r>
                    </a:p>
                    <a:p>
                      <a:r>
                        <a:rPr kumimoji="0" lang="ru-RU" sz="18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- «</a:t>
                      </a:r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Классический балет. Личности и судьбы» </a:t>
                      </a:r>
                      <a:endParaRPr kumimoji="0" lang="ru-RU" sz="12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балетный критик (О.И. Розанова)</a:t>
                      </a:r>
                      <a:endParaRPr lang="ru-RU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- «Гвардейская утопия - русская гвардия сквозь столетие. 1725- 1825» (историк Я. А. </a:t>
                      </a:r>
                      <a:r>
                        <a:rPr kumimoji="0" lang="ru-RU" sz="1200" kern="1200" dirty="0" err="1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Гордин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  <a:endParaRPr lang="ru-RU" sz="12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«Промышленный Петербург. </a:t>
                      </a:r>
                      <a:r>
                        <a:rPr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Прошлое и настоящее»</a:t>
                      </a:r>
                      <a:r>
                        <a:rPr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(архитектор,</a:t>
                      </a:r>
                      <a:r>
                        <a:rPr lang="ru-RU" sz="12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В.И. </a:t>
                      </a:r>
                      <a:r>
                        <a:rPr lang="ru-RU" sz="1200" b="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Лелина</a:t>
                      </a:r>
                      <a:r>
                        <a:rPr lang="ru-RU" sz="12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1806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1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DSCN116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3571876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N11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571876"/>
            <a:ext cx="4048155" cy="3036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DSCN12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285728"/>
            <a:ext cx="3950208" cy="29626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3816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яжка Часть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476672"/>
            <a:ext cx="6341285" cy="5912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220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2.фонарь в холл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2853"/>
            <a:ext cx="2357454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абонемент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1500174"/>
            <a:ext cx="3833839" cy="2875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69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3857628"/>
            <a:ext cx="3619525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_68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3571876"/>
            <a:ext cx="3952903" cy="2964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923928" y="332656"/>
            <a:ext cx="4605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Библиотека «Старая Коломна» </a:t>
            </a:r>
            <a:endParaRPr lang="ru-RU" sz="2400" b="1" dirty="0" smtClean="0"/>
          </a:p>
          <a:p>
            <a:r>
              <a:rPr lang="ru-RU" sz="2400" b="1" dirty="0" smtClean="0"/>
              <a:t>(</a:t>
            </a:r>
            <a:r>
              <a:rPr lang="ru-RU" sz="2400" b="1" dirty="0" smtClean="0"/>
              <a:t>2003-2014)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48376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8720"/>
            <a:ext cx="7236296" cy="511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31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76672"/>
            <a:ext cx="5013040" cy="6064370"/>
          </a:xfrm>
        </p:spPr>
      </p:pic>
    </p:spTree>
    <p:extLst>
      <p:ext uri="{BB962C8B-B14F-4D97-AF65-F5344CB8AC3E}">
        <p14:creationId xmlns:p14="http://schemas.microsoft.com/office/powerpoint/2010/main" val="968205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828932"/>
            <a:ext cx="5796136" cy="38640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5724636" cy="38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6849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212976"/>
            <a:ext cx="4683521" cy="31223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4860540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6339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951"/>
            <a:ext cx="4139172" cy="6421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624" y="188640"/>
            <a:ext cx="4066485" cy="6453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9275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0648"/>
            <a:ext cx="5616624" cy="60127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6377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1098165" y="-441982"/>
            <a:ext cx="3744416" cy="51496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16832"/>
            <a:ext cx="3150096" cy="4725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264471"/>
            <a:ext cx="3131840" cy="2267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0332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4550634" cy="3412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36912"/>
            <a:ext cx="5364088" cy="4023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0630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71" y="391952"/>
            <a:ext cx="7060781" cy="59167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99029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344815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177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P05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428604"/>
            <a:ext cx="4735611" cy="30019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3283266"/>
            <a:ext cx="4724416" cy="31063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3528" y="4293096"/>
            <a:ext cx="324537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Библиотека </a:t>
            </a:r>
            <a:endParaRPr lang="ru-RU" sz="2800" b="1" dirty="0" smtClean="0"/>
          </a:p>
          <a:p>
            <a:r>
              <a:rPr lang="ru-RU" sz="2800" b="1" dirty="0" smtClean="0"/>
              <a:t>«</a:t>
            </a:r>
            <a:r>
              <a:rPr lang="ru-RU" sz="2800" b="1" dirty="0" smtClean="0"/>
              <a:t>Старая Коломна»</a:t>
            </a:r>
          </a:p>
          <a:p>
            <a:r>
              <a:rPr lang="ru-RU" sz="2800" b="1" dirty="0" smtClean="0"/>
              <a:t>на Никольской </a:t>
            </a:r>
            <a:endParaRPr lang="ru-RU" sz="2800" b="1" dirty="0" smtClean="0"/>
          </a:p>
          <a:p>
            <a:r>
              <a:rPr lang="ru-RU" sz="2800" b="1" dirty="0" smtClean="0"/>
              <a:t>площади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98025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229600" cy="4160861"/>
          </a:xfrm>
        </p:spPr>
      </p:pic>
    </p:spTree>
    <p:extLst>
      <p:ext uri="{BB962C8B-B14F-4D97-AF65-F5344CB8AC3E}">
        <p14:creationId xmlns:p14="http://schemas.microsoft.com/office/powerpoint/2010/main" val="293597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081495" cy="47085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440" y="188640"/>
            <a:ext cx="3379216" cy="5112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2348880"/>
            <a:ext cx="3153220" cy="43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41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72819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2050" name="Picture 2" descr="D:\Мероприятия Старой Коломны\Логотипы для афиш\qr код библиоте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01008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Мероприятия Старой Коломны\Логотипы для афиш\Логотип без знака_белый текст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3137"/>
            <a:ext cx="4621761" cy="160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75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2.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92080" y="404664"/>
            <a:ext cx="3402379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13.интерьер кабине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2204865"/>
            <a:ext cx="3218130" cy="4290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6.кабин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32656"/>
            <a:ext cx="2714626" cy="3619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969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4.вход на абонемент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357166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5.абонемент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857232"/>
            <a:ext cx="3321867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4.абонемен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493930"/>
            <a:ext cx="4104456" cy="30783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929322" y="5857892"/>
            <a:ext cx="21178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Абонемент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6922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_59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5334363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DSC_59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79912" y="3284984"/>
            <a:ext cx="5034959" cy="3310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11560" y="5085184"/>
            <a:ext cx="2823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Холл библиотеки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51978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SC_59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74069"/>
            <a:ext cx="7357154" cy="4755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779912" y="5805264"/>
            <a:ext cx="1933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Абонемент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8077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SC_59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75798"/>
            <a:ext cx="7355544" cy="4894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45142" y="5792553"/>
            <a:ext cx="2827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Малая </a:t>
            </a:r>
            <a:r>
              <a:rPr lang="ru-RU" sz="2800" b="1" dirty="0" smtClean="0"/>
              <a:t>гостиная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55146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7" name="Рисунок 6" descr="04.большая гостиная 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9675" b="9675"/>
          <a:stretch>
            <a:fillRect/>
          </a:stretch>
        </p:blipFill>
        <p:spPr>
          <a:xfrm>
            <a:off x="3286116" y="2214554"/>
            <a:ext cx="54864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283968" y="332656"/>
            <a:ext cx="4464496" cy="142875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Большая гостиная библиотеки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«</a:t>
            </a:r>
            <a:r>
              <a:rPr lang="ru-RU" sz="2800" b="1" dirty="0" smtClean="0"/>
              <a:t>Старая Коломна»</a:t>
            </a:r>
            <a:endParaRPr lang="ru-RU" sz="2800" b="1" dirty="0"/>
          </a:p>
        </p:txBody>
      </p:sp>
      <p:pic>
        <p:nvPicPr>
          <p:cNvPr id="8" name="Рисунок 7" descr="IMGP14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14290"/>
            <a:ext cx="3078086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862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130</TotalTime>
  <Words>477</Words>
  <Application>Microsoft Office PowerPoint</Application>
  <PresentationFormat>Экран (4:3)</PresentationFormat>
  <Paragraphs>69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Апекс</vt:lpstr>
      <vt:lpstr>«Библиотека «Старая Коломна»: 22 года в истории  санкт-петербурга»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«Библиотека «Старая Коломна»: 22 года в истории  санкт-петербурга»</dc:title>
  <dc:creator>Гаврилина Ольга Николаевна</dc:creator>
  <cp:lastModifiedBy>Гаврилина Ольга Николаевна</cp:lastModifiedBy>
  <cp:revision>7</cp:revision>
  <dcterms:created xsi:type="dcterms:W3CDTF">2024-04-04T09:51:56Z</dcterms:created>
  <dcterms:modified xsi:type="dcterms:W3CDTF">2024-04-04T12:12:47Z</dcterms:modified>
</cp:coreProperties>
</file>