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87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8" r:id="rId31"/>
    <p:sldId id="285" r:id="rId32"/>
    <p:sldId id="286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816537"/>
            <a:ext cx="8784976" cy="216024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tx1"/>
                </a:solidFill>
                <a:effectLst/>
              </a:rPr>
              <a:t>«Библиотека «Старая Коломна»: 22 года в истории </a:t>
            </a:r>
            <a:br>
              <a:rPr lang="ru-RU" sz="3600" dirty="0" smtClean="0">
                <a:solidFill>
                  <a:schemeClr val="tx1"/>
                </a:solidFill>
                <a:effectLst/>
              </a:rPr>
            </a:br>
            <a:r>
              <a:rPr lang="ru-RU" sz="3600" dirty="0" err="1" smtClean="0">
                <a:solidFill>
                  <a:schemeClr val="tx1"/>
                </a:solidFill>
                <a:effectLst/>
              </a:rPr>
              <a:t>санкт-петербурга</a:t>
            </a:r>
            <a:r>
              <a:rPr lang="ru-RU" sz="3600" dirty="0" smtClean="0">
                <a:solidFill>
                  <a:schemeClr val="tx1"/>
                </a:solidFill>
                <a:effectLst/>
              </a:rPr>
              <a:t>»</a:t>
            </a:r>
            <a:endParaRPr lang="ru-RU" sz="3600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581128"/>
            <a:ext cx="7304856" cy="1800200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ru-RU" dirty="0" smtClean="0"/>
              <a:t>Гаврилина Ольга Николаевна,</a:t>
            </a:r>
          </a:p>
          <a:p>
            <a:pPr algn="r"/>
            <a:r>
              <a:rPr lang="ru-RU" dirty="0"/>
              <a:t>г</a:t>
            </a:r>
            <a:r>
              <a:rPr lang="ru-RU" dirty="0" smtClean="0"/>
              <a:t>лавный библиотекарь сектора краеведения</a:t>
            </a:r>
          </a:p>
          <a:p>
            <a:pPr algn="r"/>
            <a:r>
              <a:rPr lang="ru-RU" dirty="0"/>
              <a:t>б</a:t>
            </a:r>
            <a:r>
              <a:rPr lang="ru-RU" dirty="0" smtClean="0"/>
              <a:t>иблиотеки «Старая Коломна </a:t>
            </a:r>
          </a:p>
          <a:p>
            <a:pPr algn="r"/>
            <a:r>
              <a:rPr lang="ru-RU" dirty="0" smtClean="0"/>
              <a:t>(МЦБС им. М. Ю. Лермонтова)</a:t>
            </a:r>
            <a:endParaRPr lang="ru-RU" dirty="0"/>
          </a:p>
        </p:txBody>
      </p:sp>
      <p:pic>
        <p:nvPicPr>
          <p:cNvPr id="1026" name="Picture 2" descr="D:\Мероприятия Старой Коломны\Логотипы для афиш\Логотип темный фон_Kolomna 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380" y="404664"/>
            <a:ext cx="6019274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3053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SC_592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7447" r="7447"/>
          <a:stretch>
            <a:fillRect/>
          </a:stretch>
        </p:blipFill>
        <p:spPr>
          <a:xfrm>
            <a:off x="500034" y="500042"/>
            <a:ext cx="5486400" cy="3962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DSC_59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0496" y="3357562"/>
            <a:ext cx="4758095" cy="3166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DSC_59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4286256"/>
            <a:ext cx="3429024" cy="22817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3358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акет афиши 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214290"/>
            <a:ext cx="2679620" cy="3789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приглашение с дамой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260648"/>
            <a:ext cx="3896864" cy="18365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символ конф. 20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01219" y="2443639"/>
            <a:ext cx="3019504" cy="4130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программ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4293096"/>
            <a:ext cx="1194825" cy="24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763688" y="4509120"/>
            <a:ext cx="30963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Афиша, программа, пригласительные билеты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«Коломенских чтений»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разных лет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35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афиша конференции А 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214290"/>
            <a:ext cx="3199655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Содержимое 5" descr="программа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285852" y="3714752"/>
            <a:ext cx="4038600" cy="28551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А 4 афиша конференции-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8366" y="285729"/>
            <a:ext cx="3383734" cy="47863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3747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P1460296 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242868"/>
            <a:ext cx="4000496" cy="30003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Содержимое 5" descr="IMGP434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39576" y="3533509"/>
            <a:ext cx="4080895" cy="27038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IMGP43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8128" y="3571876"/>
            <a:ext cx="4020964" cy="26654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IMGP435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00781" y="332656"/>
            <a:ext cx="4306434" cy="28546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0774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40768"/>
            <a:ext cx="4038600" cy="28551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306" y="476672"/>
            <a:ext cx="4123422" cy="58326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8495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181005_1526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548680"/>
            <a:ext cx="4536504" cy="6048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652120" y="2348880"/>
            <a:ext cx="258692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Сборники </a:t>
            </a:r>
            <a:endParaRPr lang="ru-RU" sz="2800" b="1" dirty="0" smtClean="0"/>
          </a:p>
          <a:p>
            <a:r>
              <a:rPr lang="ru-RU" sz="2800" b="1" dirty="0" smtClean="0"/>
              <a:t>научных </a:t>
            </a:r>
          </a:p>
          <a:p>
            <a:r>
              <a:rPr lang="ru-RU" sz="2800" b="1" dirty="0" smtClean="0"/>
              <a:t>статей </a:t>
            </a:r>
            <a:endParaRPr lang="ru-RU" sz="2800" b="1" dirty="0" smtClean="0"/>
          </a:p>
          <a:p>
            <a:r>
              <a:rPr lang="ru-RU" sz="2800" b="1" dirty="0" smtClean="0"/>
              <a:t>«Коломенские </a:t>
            </a:r>
            <a:endParaRPr lang="ru-RU" sz="2800" b="1" dirty="0" smtClean="0"/>
          </a:p>
          <a:p>
            <a:r>
              <a:rPr lang="ru-RU" sz="2800" b="1" dirty="0" smtClean="0"/>
              <a:t>чтения</a:t>
            </a:r>
            <a:r>
              <a:rPr lang="ru-RU" sz="2800" b="1" dirty="0" smtClean="0"/>
              <a:t>»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457477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181005_1505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548680"/>
            <a:ext cx="4429156" cy="59055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796136" y="2708920"/>
            <a:ext cx="239847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Карты-</a:t>
            </a:r>
          </a:p>
          <a:p>
            <a:r>
              <a:rPr lang="ru-RU" sz="2800" b="1" dirty="0" smtClean="0"/>
              <a:t>путеводители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835888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8869302"/>
              </p:ext>
            </p:extLst>
          </p:nvPr>
        </p:nvGraphicFramePr>
        <p:xfrm>
          <a:off x="928662" y="360680"/>
          <a:ext cx="7429552" cy="6310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477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147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57890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i="0" dirty="0">
                          <a:latin typeface="a_CooperBlack" pitchFamily="18" charset="-52"/>
                        </a:rPr>
                        <a:t>Темы лекционных курсов: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737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 «Светская</a:t>
                      </a:r>
                      <a:r>
                        <a:rPr kumimoji="0" lang="ru-RU" sz="1200" kern="1200" baseline="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жизнь</a:t>
                      </a:r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Петербурга»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ru-RU" sz="1200" b="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«Великокняжеские дворцы северной столицы»</a:t>
                      </a:r>
                      <a:r>
                        <a:rPr kumimoji="0" lang="ru-RU" sz="1200" b="0" kern="1200" baseline="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ru-RU" sz="1200" b="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«Женский мир Санкт-Петербурга </a:t>
                      </a:r>
                      <a:r>
                        <a:rPr kumimoji="0" lang="en-US" sz="1200" b="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XVIII</a:t>
                      </a:r>
                      <a:r>
                        <a:rPr kumimoji="0" lang="ru-RU" sz="1200" b="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– н.</a:t>
                      </a:r>
                      <a:r>
                        <a:rPr kumimoji="0" lang="en-US" sz="1200" b="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XX</a:t>
                      </a:r>
                      <a:r>
                        <a:rPr kumimoji="0" lang="ru-RU" sz="1200" b="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в»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«Петербургские особняки в их архитектуре и культурном наполнении»</a:t>
                      </a:r>
                      <a:endParaRPr kumimoji="0" lang="ru-RU" sz="1200" b="0" kern="1200" baseline="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ru-RU" sz="1200" b="0" kern="1200" baseline="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1200" b="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(историк быта и архитектуры Е.И.</a:t>
                      </a:r>
                      <a:r>
                        <a:rPr kumimoji="0" lang="ru-RU" sz="1200" b="0" kern="1200" baseline="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1200" b="0" kern="1200" baseline="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Жерихина</a:t>
                      </a:r>
                      <a:r>
                        <a:rPr kumimoji="0" lang="ru-RU" sz="1200" b="0" kern="1200" baseline="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)</a:t>
                      </a:r>
                      <a:endParaRPr kumimoji="0" lang="ru-RU" sz="12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Arial" pitchFamily="34" charset="0"/>
                          <a:cs typeface="Arial" pitchFamily="34" charset="0"/>
                        </a:rPr>
                        <a:t>- «Петербургский имперский балет»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ru-RU" sz="1200" b="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«</a:t>
                      </a:r>
                      <a:r>
                        <a:rPr kumimoji="0" lang="ru-RU" sz="1200" b="0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Мариинский</a:t>
                      </a:r>
                      <a:r>
                        <a:rPr kumimoji="0" lang="ru-RU" sz="1200" b="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и Михайловский театры на рубеже ХХ-ХХ</a:t>
                      </a:r>
                      <a:r>
                        <a:rPr kumimoji="0" lang="en-US" sz="1200" b="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</a:t>
                      </a:r>
                      <a:r>
                        <a:rPr kumimoji="0" lang="ru-RU" sz="1200" b="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веков: между классикой и авангардом»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«Эпоха Петипа и ее «отражения»</a:t>
                      </a:r>
                      <a:endParaRPr kumimoji="0" lang="ru-RU" sz="1200" b="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Arial" pitchFamily="34" charset="0"/>
                      </a:endParaRPr>
                    </a:p>
                    <a:p>
                      <a:r>
                        <a:rPr lang="ru-RU" sz="1200" dirty="0">
                          <a:latin typeface="Arial" pitchFamily="34" charset="0"/>
                          <a:cs typeface="Arial" pitchFamily="34" charset="0"/>
                        </a:rPr>
                        <a:t> (балетный критик О.И. Розанова)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17727">
                <a:tc>
                  <a:txBody>
                    <a:bodyPr/>
                    <a:lstStyle/>
                    <a:p>
                      <a:r>
                        <a:rPr kumimoji="0" lang="ru-RU" sz="12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«Виртуальные прогулки по рекам и каналам Коломны» </a:t>
                      </a:r>
                      <a:r>
                        <a:rPr lang="ru-RU" sz="1200" b="0" dirty="0">
                          <a:latin typeface="+mj-lt"/>
                          <a:cs typeface="Arial" pitchFamily="34" charset="0"/>
                        </a:rPr>
                        <a:t>(автор путеводителя по </a:t>
                      </a:r>
                      <a:r>
                        <a:rPr lang="ru-RU" sz="1200" b="0" dirty="0" smtClean="0">
                          <a:latin typeface="+mj-lt"/>
                          <a:cs typeface="Arial" pitchFamily="34" charset="0"/>
                        </a:rPr>
                        <a:t>Коломне</a:t>
                      </a:r>
                    </a:p>
                    <a:p>
                      <a:r>
                        <a:rPr lang="ru-RU" sz="1200" b="0" dirty="0" smtClean="0">
                          <a:latin typeface="+mj-lt"/>
                          <a:cs typeface="Arial" pitchFamily="34" charset="0"/>
                        </a:rPr>
                        <a:t> </a:t>
                      </a:r>
                      <a:r>
                        <a:rPr lang="ru-RU" sz="1200" b="0" dirty="0">
                          <a:latin typeface="+mj-lt"/>
                          <a:cs typeface="Arial" pitchFamily="34" charset="0"/>
                        </a:rPr>
                        <a:t>Г.И.</a:t>
                      </a:r>
                      <a:r>
                        <a:rPr lang="ru-RU" sz="1200" b="0" baseline="0" dirty="0">
                          <a:latin typeface="+mj-lt"/>
                          <a:cs typeface="Arial" pitchFamily="34" charset="0"/>
                        </a:rPr>
                        <a:t> Беляева</a:t>
                      </a:r>
                      <a:r>
                        <a:rPr lang="ru-RU" sz="1200" b="0" dirty="0">
                          <a:latin typeface="+mj-lt"/>
                          <a:cs typeface="Arial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dirty="0">
                          <a:latin typeface="Arial" pitchFamily="34" charset="0"/>
                          <a:cs typeface="Arial" pitchFamily="34" charset="0"/>
                        </a:rPr>
                        <a:t>«Музыкальная Коломна»</a:t>
                      </a:r>
                    </a:p>
                    <a:p>
                      <a:r>
                        <a:rPr lang="ru-RU" sz="1200" b="0" dirty="0">
                          <a:latin typeface="Arial" pitchFamily="34" charset="0"/>
                          <a:cs typeface="Arial" pitchFamily="34" charset="0"/>
                        </a:rPr>
                        <a:t> (канд. искусствоведения О.Н. Гаврилина)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51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 «Зодчие в архитектурной истории Коломны»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kern="1200" baseline="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(архитектор, художник В.Г. Исаченко)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 «Живописные образы Петербурга Х</a:t>
                      </a:r>
                      <a:r>
                        <a:rPr kumimoji="0" lang="en-US" sz="12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VIII</a:t>
                      </a:r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-ХХ веков»  (архитектор, художник В.Г. Исаченко)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90349">
                <a:tc>
                  <a:txBody>
                    <a:bodyPr/>
                    <a:lstStyle/>
                    <a:p>
                      <a:r>
                        <a:rPr kumimoji="0" lang="ru-RU" sz="12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«Русское декоративно-прикладное искусство Х</a:t>
                      </a:r>
                      <a:r>
                        <a:rPr kumimoji="0" lang="en-US" sz="12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VIII </a:t>
                      </a:r>
                      <a:r>
                        <a:rPr kumimoji="0" lang="ru-RU" sz="12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– ХХ веков» </a:t>
                      </a:r>
                      <a:r>
                        <a:rPr kumimoji="0" lang="ru-RU" sz="12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Arial" pitchFamily="34" charset="0"/>
                        </a:rPr>
                        <a:t> (О.В.</a:t>
                      </a:r>
                      <a:r>
                        <a:rPr kumimoji="0" lang="ru-RU" sz="1200" b="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Arial" pitchFamily="34" charset="0"/>
                        </a:rPr>
                        <a:t> Панькова</a:t>
                      </a:r>
                      <a:r>
                        <a:rPr kumimoji="0" lang="ru-RU" sz="12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Arial" pitchFamily="34" charset="0"/>
                        </a:rPr>
                        <a:t>)</a:t>
                      </a:r>
                      <a:endParaRPr lang="ru-RU" sz="1200" b="0" dirty="0">
                        <a:latin typeface="+mj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«Петербургские храмы Х</a:t>
                      </a:r>
                      <a:r>
                        <a:rPr kumimoji="0" lang="en-US" sz="12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VIII</a:t>
                      </a:r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века» </a:t>
                      </a:r>
                    </a:p>
                    <a:p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</a:t>
                      </a:r>
                      <a:r>
                        <a:rPr kumimoji="0" lang="ru-RU" sz="1200" b="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канд. </a:t>
                      </a:r>
                      <a:r>
                        <a:rPr kumimoji="0" lang="ru-RU" sz="1200" b="0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ист.наук</a:t>
                      </a:r>
                      <a:r>
                        <a:rPr kumimoji="0" lang="ru-RU" sz="1200" b="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канд. богословия </a:t>
                      </a:r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К.А. Костромин)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236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 «Страницы истории купеческих родов Петербурга»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 «Крестьянский Петербург: малоизвестные страницы истории столицы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(конец XVIII – начало XX века)»</a:t>
                      </a:r>
                      <a:endParaRPr kumimoji="0" lang="ru-RU" sz="1200" b="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                           (историк  А.В.</a:t>
                      </a:r>
                      <a:r>
                        <a:rPr kumimoji="0" lang="ru-RU" sz="1200" b="0" kern="1200" baseline="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1200" b="0" kern="1200" baseline="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Краско</a:t>
                      </a:r>
                      <a:r>
                        <a:rPr kumimoji="0" lang="ru-RU" sz="1200" b="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+mj-lt"/>
                          <a:cs typeface="Arial" pitchFamily="34" charset="0"/>
                        </a:rPr>
                        <a:t>- «</a:t>
                      </a:r>
                      <a:r>
                        <a:rPr lang="ru-RU" sz="1200" b="0" dirty="0">
                          <a:latin typeface="+mj-lt"/>
                          <a:cs typeface="Arial" pitchFamily="34" charset="0"/>
                        </a:rPr>
                        <a:t>Петербургский театр как зеркало империи»</a:t>
                      </a:r>
                      <a:endParaRPr kumimoji="0" lang="ru-RU" sz="1200" b="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Arial" pitchFamily="34" charset="0"/>
                      </a:endParaRPr>
                    </a:p>
                    <a:p>
                      <a:r>
                        <a:rPr kumimoji="0" lang="ru-RU" sz="12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Arial" pitchFamily="34" charset="0"/>
                        </a:rPr>
                        <a:t>- «Петербургский политический театр первого века Империи»</a:t>
                      </a:r>
                    </a:p>
                    <a:p>
                      <a:r>
                        <a:rPr lang="ru-RU" sz="12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- «Театральный Петербург ХХ века»</a:t>
                      </a:r>
                      <a:r>
                        <a:rPr lang="ru-RU" sz="1200" b="0" dirty="0">
                          <a:latin typeface="+mj-lt"/>
                          <a:cs typeface="Arial" pitchFamily="34" charset="0"/>
                        </a:rPr>
                        <a:t> </a:t>
                      </a:r>
                      <a:endParaRPr kumimoji="0" lang="en-US" sz="1200" b="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- </a:t>
                      </a:r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«Коломна: начало пути»</a:t>
                      </a:r>
                    </a:p>
                    <a:p>
                      <a:r>
                        <a:rPr kumimoji="0" lang="ru-RU" sz="1200" b="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                (историк искусств Ю.А. Соколов)</a:t>
                      </a:r>
                      <a:endParaRPr lang="ru-RU" sz="1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000130">
                <a:tc>
                  <a:txBody>
                    <a:bodyPr/>
                    <a:lstStyle/>
                    <a:p>
                      <a:r>
                        <a:rPr kumimoji="0" lang="ru-RU" sz="1200" b="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 «Приходская жизнь Петербурга в ХVIII-ХIХ веках» </a:t>
                      </a:r>
                    </a:p>
                    <a:p>
                      <a:r>
                        <a:rPr kumimoji="0" lang="ru-RU" sz="1200" b="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 «Строители государства Российского. Рождение Руси» </a:t>
                      </a:r>
                    </a:p>
                    <a:p>
                      <a:r>
                        <a:rPr kumimoji="0" lang="ru-RU" sz="1200" b="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(канд. ист. наук, канд. богословия К.А.Костромин)</a:t>
                      </a:r>
                      <a:endParaRPr lang="ru-RU" sz="1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200" b="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 «Полки императорской гвардии и военно-учебные заведения Петербурга </a:t>
                      </a:r>
                      <a:r>
                        <a:rPr kumimoji="0" lang="en-US" sz="1200" b="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XVIII </a:t>
                      </a:r>
                      <a:r>
                        <a:rPr kumimoji="0" lang="ru-RU" sz="1200" b="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 начала ХХ столетий» </a:t>
                      </a:r>
                    </a:p>
                    <a:p>
                      <a:r>
                        <a:rPr kumimoji="0" lang="ru-RU" sz="1200" b="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 «Знаменитые особняки Петербурга» </a:t>
                      </a:r>
                    </a:p>
                    <a:p>
                      <a:r>
                        <a:rPr kumimoji="0" lang="ru-RU" sz="1200" b="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                 (историк Б.И. Антонов)</a:t>
                      </a:r>
                      <a:endParaRPr lang="ru-RU" sz="1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965607">
                <a:tc>
                  <a:txBody>
                    <a:bodyPr/>
                    <a:lstStyle/>
                    <a:p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Arial" pitchFamily="34" charset="0"/>
                        </a:rPr>
                        <a:t>- «Балетные шедевры на музыку отечественных композиторов Х</a:t>
                      </a:r>
                      <a:r>
                        <a:rPr kumimoji="0" lang="en-US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Arial" pitchFamily="34" charset="0"/>
                        </a:rPr>
                        <a:t>I</a:t>
                      </a:r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Arial" pitchFamily="34" charset="0"/>
                        </a:rPr>
                        <a:t>Х - ХХ веков»</a:t>
                      </a:r>
                    </a:p>
                    <a:p>
                      <a:r>
                        <a:rPr kumimoji="0" lang="ru-RU" sz="18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- «</a:t>
                      </a:r>
                      <a:r>
                        <a:rPr kumimoji="0" lang="ru-RU" sz="12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Классический балет. Личности и судьбы» </a:t>
                      </a:r>
                      <a:endParaRPr kumimoji="0" lang="ru-RU" sz="1200" b="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Arial" pitchFamily="34" charset="0"/>
                      </a:endParaRPr>
                    </a:p>
                    <a:p>
                      <a:r>
                        <a:rPr kumimoji="0" lang="ru-RU" sz="1200" b="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                балетный критик (О.И. Розанова)</a:t>
                      </a:r>
                      <a:endParaRPr lang="ru-RU" sz="1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- «Гвардейская утопия - русская гвардия сквозь столетие. 1725- 1825» (историк Я. А. </a:t>
                      </a:r>
                      <a:r>
                        <a:rPr kumimoji="0" lang="ru-RU" sz="1200" kern="1200" dirty="0" err="1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Гордин</a:t>
                      </a:r>
                      <a:r>
                        <a:rPr kumimoji="0" lang="ru-RU" sz="12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)</a:t>
                      </a:r>
                      <a:endParaRPr lang="ru-RU" sz="1200" b="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Arial" pitchFamily="34" charset="0"/>
                      </a:endParaRPr>
                    </a:p>
                    <a:p>
                      <a:r>
                        <a:rPr lang="ru-RU" sz="1200" b="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 «Промышленный Петербург. </a:t>
                      </a:r>
                      <a:r>
                        <a:rPr lang="ru-RU" sz="1200" b="0" kern="1200" baseline="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200" b="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Прошлое и настоящее»</a:t>
                      </a:r>
                      <a:r>
                        <a:rPr lang="ru-RU" sz="1200" b="0" kern="1200" baseline="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200" b="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(архитектор,</a:t>
                      </a:r>
                      <a:r>
                        <a:rPr lang="ru-RU" sz="1200" b="0" kern="1200" baseline="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</a:t>
                      </a:r>
                      <a:r>
                        <a:rPr lang="ru-RU" sz="1200" b="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В.И. </a:t>
                      </a:r>
                      <a:r>
                        <a:rPr lang="ru-RU" sz="1200" b="0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Лелина</a:t>
                      </a:r>
                      <a:r>
                        <a:rPr lang="ru-RU" sz="1200" b="0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)</a:t>
                      </a:r>
                      <a:endParaRPr lang="ru-RU" sz="1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18061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DSCN113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285728"/>
            <a:ext cx="4038600" cy="3028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Содержимое 5" descr="DSCN116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3438" y="3571876"/>
            <a:ext cx="4038600" cy="3028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DSCN11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3571876"/>
            <a:ext cx="4048155" cy="30361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DSCN12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4876" y="285728"/>
            <a:ext cx="3950208" cy="29626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38162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ряжка Часть 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1640" y="476672"/>
            <a:ext cx="6341285" cy="5912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7220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2.фонарь в холле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42853"/>
            <a:ext cx="2357454" cy="31432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абонемент 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00298" y="1500174"/>
            <a:ext cx="3833839" cy="28753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IMG_69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10" y="3857628"/>
            <a:ext cx="3619525" cy="27146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IMG_689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29190" y="3571876"/>
            <a:ext cx="3952903" cy="29646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923928" y="332656"/>
            <a:ext cx="46055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Библиотека «Старая Коломна» </a:t>
            </a:r>
            <a:endParaRPr lang="ru-RU" sz="2400" b="1" dirty="0" smtClean="0"/>
          </a:p>
          <a:p>
            <a:r>
              <a:rPr lang="ru-RU" sz="2400" b="1" dirty="0" smtClean="0"/>
              <a:t>(</a:t>
            </a:r>
            <a:r>
              <a:rPr lang="ru-RU" sz="2400" b="1" dirty="0" smtClean="0"/>
              <a:t>2003-2014)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1483761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08720"/>
            <a:ext cx="7236296" cy="511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8314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76672"/>
            <a:ext cx="5013040" cy="6064370"/>
          </a:xfrm>
        </p:spPr>
      </p:pic>
    </p:spTree>
    <p:extLst>
      <p:ext uri="{BB962C8B-B14F-4D97-AF65-F5344CB8AC3E}">
        <p14:creationId xmlns:p14="http://schemas.microsoft.com/office/powerpoint/2010/main" val="9682053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828932"/>
            <a:ext cx="5796136" cy="38640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5724636" cy="38164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68496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212976"/>
            <a:ext cx="4683521" cy="31223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4860540" cy="32403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63393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951"/>
            <a:ext cx="4139172" cy="64210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624" y="188640"/>
            <a:ext cx="4066485" cy="64533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92751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60648"/>
            <a:ext cx="5616624" cy="60127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63770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1098165" y="-441982"/>
            <a:ext cx="3744416" cy="51496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916832"/>
            <a:ext cx="3150096" cy="47251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264471"/>
            <a:ext cx="3131840" cy="22677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03320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4550634" cy="34129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636912"/>
            <a:ext cx="5364088" cy="40230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06309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71" y="391952"/>
            <a:ext cx="7060781" cy="59167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99029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80728"/>
            <a:ext cx="7344815" cy="48965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1778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P05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428604"/>
            <a:ext cx="4735611" cy="30019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44" y="3283266"/>
            <a:ext cx="4724416" cy="31063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23528" y="4293096"/>
            <a:ext cx="324537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Библиотека </a:t>
            </a:r>
            <a:endParaRPr lang="ru-RU" sz="2800" b="1" dirty="0" smtClean="0"/>
          </a:p>
          <a:p>
            <a:r>
              <a:rPr lang="ru-RU" sz="2800" b="1" dirty="0" smtClean="0"/>
              <a:t>«</a:t>
            </a:r>
            <a:r>
              <a:rPr lang="ru-RU" sz="2800" b="1" dirty="0" smtClean="0"/>
              <a:t>Старая Коломна»</a:t>
            </a:r>
          </a:p>
          <a:p>
            <a:r>
              <a:rPr lang="ru-RU" sz="2800" b="1" dirty="0" smtClean="0"/>
              <a:t>на Никольской </a:t>
            </a:r>
            <a:endParaRPr lang="ru-RU" sz="2800" b="1" dirty="0" smtClean="0"/>
          </a:p>
          <a:p>
            <a:r>
              <a:rPr lang="ru-RU" sz="2800" b="1" dirty="0" smtClean="0"/>
              <a:t>площади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498025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52736"/>
            <a:ext cx="8229600" cy="4160861"/>
          </a:xfrm>
        </p:spPr>
      </p:pic>
    </p:spTree>
    <p:extLst>
      <p:ext uri="{BB962C8B-B14F-4D97-AF65-F5344CB8AC3E}">
        <p14:creationId xmlns:p14="http://schemas.microsoft.com/office/powerpoint/2010/main" val="2935978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3081495" cy="470852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440" y="188640"/>
            <a:ext cx="3379216" cy="51125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7" y="2348880"/>
            <a:ext cx="3153220" cy="436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8415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1728192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2050" name="Picture 2" descr="D:\Мероприятия Старой Коломны\Логотипы для афиш\qr код библиотек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501008"/>
            <a:ext cx="266429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Мероприятия Старой Коломны\Логотипы для афиш\Логотип без знака_белый текст 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653137"/>
            <a:ext cx="4621761" cy="1609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575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12.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292080" y="404664"/>
            <a:ext cx="3402379" cy="45365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13.интерьер кабинет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3808" y="2204865"/>
            <a:ext cx="3218130" cy="42908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16.кабинет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332656"/>
            <a:ext cx="2714626" cy="36195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9691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04.вход на абонемент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357166"/>
            <a:ext cx="4038600" cy="3028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Содержимое 5" descr="15.абонемент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143504" y="857232"/>
            <a:ext cx="3321867" cy="44291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14.абонемент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3493930"/>
            <a:ext cx="4104456" cy="30783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929322" y="5857892"/>
            <a:ext cx="2117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Абонемент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369224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DSC_591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332656"/>
            <a:ext cx="5334363" cy="35283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Содержимое 5" descr="DSC_591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779912" y="3284984"/>
            <a:ext cx="5034959" cy="33106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11560" y="5085184"/>
            <a:ext cx="2823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Холл библиотеки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051978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DSC_59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474069"/>
            <a:ext cx="7357154" cy="47551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779912" y="5805264"/>
            <a:ext cx="19330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Абонемент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280779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DSC_59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375798"/>
            <a:ext cx="7355544" cy="48944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245142" y="5792553"/>
            <a:ext cx="2827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Малая </a:t>
            </a:r>
            <a:r>
              <a:rPr lang="ru-RU" sz="2800" b="1" dirty="0" smtClean="0"/>
              <a:t>гостиная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3551468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pic>
        <p:nvPicPr>
          <p:cNvPr id="7" name="Рисунок 6" descr="04.большая гостиная 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9675" b="9675"/>
          <a:stretch>
            <a:fillRect/>
          </a:stretch>
        </p:blipFill>
        <p:spPr>
          <a:xfrm>
            <a:off x="3286116" y="2214554"/>
            <a:ext cx="5486400" cy="3962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283968" y="332656"/>
            <a:ext cx="4464496" cy="1428759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Большая гостиная библиотеки </a:t>
            </a:r>
            <a:endParaRPr lang="ru-RU" sz="2800" b="1" dirty="0" smtClean="0"/>
          </a:p>
          <a:p>
            <a:pPr algn="ctr"/>
            <a:r>
              <a:rPr lang="ru-RU" sz="2800" b="1" dirty="0" smtClean="0"/>
              <a:t>«</a:t>
            </a:r>
            <a:r>
              <a:rPr lang="ru-RU" sz="2800" b="1" dirty="0" smtClean="0"/>
              <a:t>Старая Коломна»</a:t>
            </a:r>
            <a:endParaRPr lang="ru-RU" sz="2800" b="1" dirty="0"/>
          </a:p>
        </p:txBody>
      </p:sp>
      <p:pic>
        <p:nvPicPr>
          <p:cNvPr id="8" name="Рисунок 7" descr="IMGP14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214290"/>
            <a:ext cx="3078086" cy="46434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86299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130</TotalTime>
  <Words>477</Words>
  <Application>Microsoft Office PowerPoint</Application>
  <PresentationFormat>Экран (4:3)</PresentationFormat>
  <Paragraphs>69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Апекс</vt:lpstr>
      <vt:lpstr>«Библиотека «Старая Коломна»: 22 года в истории  санкт-петербурга»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«Библиотека «Старая Коломна»: 22 года в истории  санкт-петербурга»</dc:title>
  <dc:creator>Гаврилина Ольга Николаевна</dc:creator>
  <cp:lastModifiedBy>Гаврилина Ольга Николаевна</cp:lastModifiedBy>
  <cp:revision>7</cp:revision>
  <dcterms:created xsi:type="dcterms:W3CDTF">2024-04-04T09:51:56Z</dcterms:created>
  <dcterms:modified xsi:type="dcterms:W3CDTF">2024-04-04T12:12:47Z</dcterms:modified>
</cp:coreProperties>
</file>