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7" r:id="rId3"/>
    <p:sldId id="286" r:id="rId4"/>
    <p:sldId id="276" r:id="rId5"/>
    <p:sldId id="279" r:id="rId6"/>
    <p:sldId id="257" r:id="rId7"/>
    <p:sldId id="258" r:id="rId8"/>
    <p:sldId id="260" r:id="rId9"/>
    <p:sldId id="278" r:id="rId10"/>
    <p:sldId id="256" r:id="rId11"/>
    <p:sldId id="266" r:id="rId12"/>
    <p:sldId id="262" r:id="rId13"/>
    <p:sldId id="281" r:id="rId14"/>
    <p:sldId id="283" r:id="rId15"/>
    <p:sldId id="263" r:id="rId16"/>
    <p:sldId id="282" r:id="rId17"/>
    <p:sldId id="264" r:id="rId18"/>
    <p:sldId id="265" r:id="rId19"/>
    <p:sldId id="267" r:id="rId20"/>
    <p:sldId id="268" r:id="rId21"/>
    <p:sldId id="272" r:id="rId22"/>
    <p:sldId id="273" r:id="rId23"/>
    <p:sldId id="274" r:id="rId24"/>
    <p:sldId id="275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5F09"/>
    <a:srgbClr val="D8DDE2"/>
    <a:srgbClr val="1B3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8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86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786"/>
            <a:ext cx="4392488" cy="5033574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9200"/>
            <a:ext cx="655703" cy="4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569" y="867102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МЦБС им. М.Ю. Лермонтова </a:t>
            </a:r>
          </a:p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14 библиотек в Центральном и Адмиралтейском районах Санкт-Петербурга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3105"/>
            <a:ext cx="4418210" cy="248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sun9-1.userapi.com/impg/MMw4Gq8OltGhTJ3JpwE3JmiGsij9nXkt3ycFpQ/T7GWMH3G4-s.jpg?size=2000x1333&amp;quality=95&amp;sign=c54593ad2b401a05492b0103621d3e8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69" y="4149079"/>
            <a:ext cx="4403641" cy="269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12160" y="248884"/>
            <a:ext cx="293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https://lermontovka-spb.ru/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48249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44" y="141109"/>
            <a:ext cx="3175744" cy="476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8589"/>
            <a:ext cx="2483768" cy="285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19" y="5229200"/>
            <a:ext cx="56578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3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429000"/>
            <a:ext cx="475252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649547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125"/>
            <a:ext cx="4503852" cy="372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гнутая вниз стрелка 3"/>
          <p:cNvSpPr/>
          <p:nvPr/>
        </p:nvSpPr>
        <p:spPr>
          <a:xfrm>
            <a:off x="4843706" y="3804134"/>
            <a:ext cx="1944216" cy="2880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6381328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https://izmailovskaya-sloboda.ru/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55576" y="3717032"/>
            <a:ext cx="53285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55576" y="4509120"/>
            <a:ext cx="53285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6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" y="188640"/>
            <a:ext cx="904086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188640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https://izmailovskaya-sloboda.ru/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6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44207" cy="506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8" y="4941168"/>
            <a:ext cx="5184576" cy="18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5923384" y="70720"/>
            <a:ext cx="1490464" cy="828672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Я ПОМНЮ, БАЛ В ДОМЕ </a:t>
            </a:r>
            <a:r>
              <a:rPr lang="ru-RU" sz="1400" b="1" i="1" dirty="0">
                <a:solidFill>
                  <a:schemeClr val="tx1"/>
                </a:solidFill>
                <a:latin typeface="Cambria" panose="02040503050406030204" pitchFamily="18" charset="0"/>
              </a:rPr>
              <a:t>Д</a:t>
            </a:r>
            <a:r>
              <a:rPr lang="ru-RU" sz="1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ЕРЖАВИНА</a:t>
            </a:r>
            <a:endParaRPr lang="ru-RU" sz="1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7413848" y="130068"/>
            <a:ext cx="1722656" cy="994676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>
                <a:solidFill>
                  <a:schemeClr val="tx1"/>
                </a:solidFill>
                <a:latin typeface="Cambria" panose="02040503050406030204" pitchFamily="18" charset="0"/>
              </a:rPr>
              <a:t>Я хотел устроить второе покушение на </a:t>
            </a:r>
            <a:r>
              <a:rPr lang="ru-RU" sz="1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Плеве…</a:t>
            </a:r>
            <a:endParaRPr lang="ru-RU" sz="1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507731" y="958740"/>
            <a:ext cx="1490464" cy="828672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Я ПОМНЮ, КАК ГОРЕЛ СОБОР</a:t>
            </a:r>
            <a:r>
              <a:rPr lang="ru-RU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…</a:t>
            </a:r>
            <a:endParaRPr lang="ru-RU" sz="16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7581736" y="1556792"/>
            <a:ext cx="1554768" cy="1224136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Над магазином «Помещик» было маленькое частное ателье</a:t>
            </a:r>
            <a:endParaRPr lang="ru-RU" sz="1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923384" y="2003185"/>
            <a:ext cx="1642864" cy="828672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Cambria" panose="02040503050406030204" pitchFamily="18" charset="0"/>
              </a:rPr>
              <a:t>Мой дедушка Михаил Васильевич </a:t>
            </a:r>
            <a:r>
              <a:rPr lang="ru-RU" sz="1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Берёзкин…</a:t>
            </a:r>
            <a:endParaRPr lang="ru-RU" sz="1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367470" y="2946276"/>
            <a:ext cx="1704729" cy="914772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НАШЕМ ДВОРЕ МЫ С ДЕТЬМИ ПОСАДИЛИ ХВОЙНЫЕ ДЕРЕВЬЯ</a:t>
            </a:r>
            <a:endParaRPr lang="ru-RU" sz="12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5868521" y="3446712"/>
            <a:ext cx="1490464" cy="828672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Как мы отстояли историческую дверь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7413848" y="4557322"/>
            <a:ext cx="1490464" cy="828672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Я живу здесь 91 год…</a:t>
            </a:r>
            <a:endParaRPr lang="ru-RU" sz="16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652119" y="4961628"/>
            <a:ext cx="1706865" cy="1059659"/>
          </a:xfrm>
          <a:prstGeom prst="wedgeRectCallout">
            <a:avLst>
              <a:gd name="adj1" fmla="val -49546"/>
              <a:gd name="adj2" fmla="val 15855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 у меня был коммунист, но из 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дворянского </a:t>
            </a:r>
            <a:r>
              <a:rPr lang="ru-RU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 </a:t>
            </a:r>
          </a:p>
        </p:txBody>
      </p:sp>
    </p:spTree>
    <p:extLst>
      <p:ext uri="{BB962C8B-B14F-4D97-AF65-F5344CB8AC3E}">
        <p14:creationId xmlns:p14="http://schemas.microsoft.com/office/powerpoint/2010/main" val="38393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3" y="188640"/>
            <a:ext cx="9156813" cy="64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1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8" y="-1"/>
            <a:ext cx="9146408" cy="647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0908" y="6488668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https://izmailovskaya-sloboda.ru/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6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" y="34790"/>
            <a:ext cx="9180512" cy="474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9218166" cy="21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0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" y="188640"/>
            <a:ext cx="915024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6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510"/>
            <a:ext cx="8496944" cy="67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6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73008" cy="686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0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86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9200"/>
            <a:ext cx="655703" cy="4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https://lermontovka-spb.ru/upload/resize_cache/webp/iblock/fb4/27bx857ugw879ypios08u8t24ihsh28z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lermontovka-spb.ru/upload/resize_cache/webp/iblock/fb4/27bx857ugw879ypios08u8t24ihsh28z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sun9-31.userapi.com/impg/1M7wc_RmXBqkX94DCX7TRSI6WgW5Kwgd0-mqJg/xIprNXcMMaI.jpg?size=2560x1920&amp;quality=95&amp;sign=def39a02f9b9a8276093f4047e758b9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877728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880847"/>
            <a:ext cx="8244408" cy="576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907704" y="1916832"/>
            <a:ext cx="3528392" cy="1584176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907704" y="3501008"/>
            <a:ext cx="72008" cy="2736304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979712" y="6237312"/>
            <a:ext cx="3456384" cy="144016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436096" y="1916832"/>
            <a:ext cx="0" cy="4464496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12160" y="248884"/>
            <a:ext cx="293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https://lermontovka-spb.ru/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" y="0"/>
            <a:ext cx="914682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8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" y="260648"/>
            <a:ext cx="9037044" cy="636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7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" y="332655"/>
            <a:ext cx="9059607" cy="625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Узор уголок - 92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241376" cy="12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Узор уголок - 92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9512" y="5445224"/>
            <a:ext cx="1241376" cy="12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Узор уголок - 92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40352" y="116632"/>
            <a:ext cx="1241376" cy="12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Узор уголок - 92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40352" y="5445224"/>
            <a:ext cx="1241376" cy="12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855"/>
            <a:ext cx="8424936" cy="656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1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6472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026" y="1329076"/>
            <a:ext cx="4176464" cy="2232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Общая статистика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Визиты – 2321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Новых посетителей - 1548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Просмотры – 8740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Глубина просмотра – 3,65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36" y="1122623"/>
            <a:ext cx="2657291" cy="248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96" y="1844824"/>
            <a:ext cx="2342345" cy="207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506757"/>
            <a:ext cx="638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Кто наши посетители, откуда они и сколько их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0665" y="1268760"/>
            <a:ext cx="12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География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7408"/>
            <a:ext cx="2010017" cy="273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1378" y="3607621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В</a:t>
            </a:r>
            <a:r>
              <a:rPr lang="ru-RU" b="1" dirty="0" smtClean="0">
                <a:solidFill>
                  <a:schemeClr val="tx2"/>
                </a:solidFill>
              </a:rPr>
              <a:t>озраст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4338"/>
            <a:ext cx="1008112" cy="261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0112" y="3949076"/>
            <a:ext cx="57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ол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53" y="4356444"/>
            <a:ext cx="871165" cy="137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32392"/>
            <a:ext cx="927065" cy="134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36096" y="504327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30%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884368" y="50585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70%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55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2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3569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204864"/>
            <a:ext cx="63420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tx2"/>
                </a:solidFill>
              </a:rPr>
              <a:t>Благодарю за внимание</a:t>
            </a:r>
            <a:r>
              <a:rPr lang="ru-RU" sz="4400" dirty="0" smtClean="0"/>
              <a:t>!</a:t>
            </a:r>
          </a:p>
          <a:p>
            <a:endParaRPr lang="ru-RU" sz="4400" dirty="0"/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Хорошего дня!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18" y="0"/>
            <a:ext cx="9213191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7580" y="3501008"/>
            <a:ext cx="9213191" cy="3456384"/>
          </a:xfrm>
          <a:prstGeom prst="rect">
            <a:avLst/>
          </a:prstGeom>
          <a:solidFill>
            <a:srgbClr val="D8DDE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75F09"/>
                </a:solidFill>
              </a:rPr>
              <a:t>7 разделов</a:t>
            </a:r>
          </a:p>
          <a:p>
            <a:pPr algn="ctr"/>
            <a:r>
              <a:rPr lang="ru-RU" b="1" dirty="0" smtClean="0">
                <a:solidFill>
                  <a:srgbClr val="C75F09"/>
                </a:solidFill>
              </a:rPr>
              <a:t>Информация об 11 зданиях и 63-х людях</a:t>
            </a:r>
          </a:p>
          <a:p>
            <a:pPr algn="ctr"/>
            <a:r>
              <a:rPr lang="ru-RU" b="1" dirty="0">
                <a:solidFill>
                  <a:srgbClr val="C75F09"/>
                </a:solidFill>
              </a:rPr>
              <a:t>55 интересных </a:t>
            </a:r>
            <a:r>
              <a:rPr lang="ru-RU" b="1" dirty="0" smtClean="0">
                <a:solidFill>
                  <a:srgbClr val="C75F09"/>
                </a:solidFill>
              </a:rPr>
              <a:t>фактов</a:t>
            </a:r>
          </a:p>
          <a:p>
            <a:pPr algn="ctr"/>
            <a:r>
              <a:rPr lang="ru-RU" b="1" dirty="0" smtClean="0">
                <a:solidFill>
                  <a:srgbClr val="C75F09"/>
                </a:solidFill>
              </a:rPr>
              <a:t>описание </a:t>
            </a:r>
            <a:r>
              <a:rPr lang="ru-RU" b="1" dirty="0">
                <a:solidFill>
                  <a:srgbClr val="C75F09"/>
                </a:solidFill>
              </a:rPr>
              <a:t>4-х исторических </a:t>
            </a:r>
            <a:r>
              <a:rPr lang="ru-RU" b="1" dirty="0" smtClean="0">
                <a:solidFill>
                  <a:srgbClr val="C75F09"/>
                </a:solidFill>
              </a:rPr>
              <a:t>периодов</a:t>
            </a:r>
          </a:p>
          <a:p>
            <a:pPr algn="ctr"/>
            <a:r>
              <a:rPr lang="ru-RU" b="1" dirty="0">
                <a:solidFill>
                  <a:srgbClr val="C75F09"/>
                </a:solidFill>
              </a:rPr>
              <a:t>о</a:t>
            </a:r>
            <a:r>
              <a:rPr lang="ru-RU" b="1" dirty="0" smtClean="0">
                <a:solidFill>
                  <a:srgbClr val="C75F09"/>
                </a:solidFill>
              </a:rPr>
              <a:t>коло 30 редких архивных документов</a:t>
            </a:r>
          </a:p>
          <a:p>
            <a:pPr algn="ctr"/>
            <a:r>
              <a:rPr lang="ru-RU" b="1" dirty="0" smtClean="0">
                <a:solidFill>
                  <a:srgbClr val="C75F09"/>
                </a:solidFill>
              </a:rPr>
              <a:t>2 </a:t>
            </a:r>
            <a:r>
              <a:rPr lang="ru-RU" b="1" dirty="0">
                <a:solidFill>
                  <a:srgbClr val="C75F09"/>
                </a:solidFill>
              </a:rPr>
              <a:t>экскурсионных маршрута</a:t>
            </a:r>
            <a:endParaRPr lang="ru-RU" b="1" dirty="0" smtClean="0">
              <a:solidFill>
                <a:srgbClr val="C75F09"/>
              </a:solidFill>
            </a:endParaRPr>
          </a:p>
          <a:p>
            <a:pPr algn="ctr"/>
            <a:r>
              <a:rPr lang="ru-RU" b="1" dirty="0" smtClean="0">
                <a:solidFill>
                  <a:srgbClr val="C75F09"/>
                </a:solidFill>
              </a:rPr>
              <a:t>60 </a:t>
            </a:r>
            <a:r>
              <a:rPr lang="ru-RU" b="1" dirty="0">
                <a:solidFill>
                  <a:srgbClr val="C75F09"/>
                </a:solidFill>
              </a:rPr>
              <a:t>памятных дат </a:t>
            </a:r>
            <a:endParaRPr lang="ru-RU" b="1" dirty="0" smtClean="0">
              <a:solidFill>
                <a:srgbClr val="C75F09"/>
              </a:solidFill>
            </a:endParaRPr>
          </a:p>
          <a:p>
            <a:pPr algn="ctr"/>
            <a:r>
              <a:rPr lang="ru-RU" b="1" dirty="0" smtClean="0">
                <a:solidFill>
                  <a:srgbClr val="C75F09"/>
                </a:solidFill>
              </a:rPr>
              <a:t>4 </a:t>
            </a:r>
            <a:r>
              <a:rPr lang="ru-RU" b="1" dirty="0">
                <a:solidFill>
                  <a:srgbClr val="C75F09"/>
                </a:solidFill>
              </a:rPr>
              <a:t>викторины, </a:t>
            </a:r>
            <a:endParaRPr lang="ru-RU" b="1" dirty="0" smtClean="0">
              <a:solidFill>
                <a:srgbClr val="C75F09"/>
              </a:solidFill>
            </a:endParaRPr>
          </a:p>
          <a:p>
            <a:pPr algn="ctr"/>
            <a:r>
              <a:rPr lang="ru-RU" b="1" dirty="0" smtClean="0">
                <a:solidFill>
                  <a:srgbClr val="C75F09"/>
                </a:solidFill>
              </a:rPr>
              <a:t>библиографический </a:t>
            </a:r>
            <a:r>
              <a:rPr lang="ru-RU" b="1" dirty="0">
                <a:solidFill>
                  <a:srgbClr val="C75F09"/>
                </a:solidFill>
              </a:rPr>
              <a:t>список, включающий 265 </a:t>
            </a:r>
            <a:r>
              <a:rPr lang="ru-RU" b="1" dirty="0" smtClean="0">
                <a:solidFill>
                  <a:srgbClr val="C75F09"/>
                </a:solidFill>
              </a:rPr>
              <a:t>источников </a:t>
            </a:r>
          </a:p>
          <a:p>
            <a:pPr algn="ctr"/>
            <a:r>
              <a:rPr lang="ru-RU" b="1" dirty="0" smtClean="0">
                <a:solidFill>
                  <a:srgbClr val="C75F09"/>
                </a:solidFill>
              </a:rPr>
              <a:t>15 воспоминаний </a:t>
            </a:r>
            <a:endParaRPr lang="ru-RU" b="1" dirty="0">
              <a:solidFill>
                <a:srgbClr val="C75F0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005" y="2852936"/>
            <a:ext cx="293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https://lermontovka-spb.ru/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2" y="0"/>
            <a:ext cx="916200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068960"/>
            <a:ext cx="884104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744047" y="76470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635896" y="908720"/>
            <a:ext cx="945105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619672" y="908720"/>
            <a:ext cx="2488776" cy="3888432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12160" y="1421822"/>
            <a:ext cx="293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https://lermontovka-spb.ru/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57129" cy="467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8" y="0"/>
            <a:ext cx="9147358" cy="5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6805" y="5804356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https://izmailovskaya-sloboda.ru/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6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0" y="0"/>
            <a:ext cx="9183679" cy="682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116632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https://izmailovskaya-sloboda.ru/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0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" y="260648"/>
            <a:ext cx="9077915" cy="638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9302" y="6459154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https://izmailovskaya-sloboda.ru/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6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zmailovskaya-sloboda.ru/upload/resize_cache/webp/iblock/26d/lbayng01r9y16gyhf35zpyp1dmq2aapw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95654" y="620688"/>
            <a:ext cx="432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ВОЗДУХОВОДНАЯ ТРУБА ДЛЯ ПЫЛЕСОСА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975" y="4547326"/>
            <a:ext cx="1190996" cy="128381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4365104"/>
            <a:ext cx="1190996" cy="129614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221142"/>
            <a:ext cx="1190996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5378550"/>
            <a:ext cx="1190996" cy="128381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18632" y="5241558"/>
            <a:ext cx="1190996" cy="129614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4888916"/>
            <a:ext cx="1190996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4" y="150938"/>
            <a:ext cx="4421523" cy="515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36" y="1124972"/>
            <a:ext cx="4314070" cy="541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6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5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923"/>
            <a:ext cx="5148064" cy="293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18" y="3918923"/>
            <a:ext cx="4205982" cy="293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1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202</Words>
  <Application>Microsoft Office PowerPoint</Application>
  <PresentationFormat>Экран (4:3)</PresentationFormat>
  <Paragraphs>47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Иссар Галина Александровна</dc:creator>
  <cp:lastModifiedBy>Sotrudnik</cp:lastModifiedBy>
  <cp:revision>50</cp:revision>
  <dcterms:created xsi:type="dcterms:W3CDTF">2023-11-23T07:40:23Z</dcterms:created>
  <dcterms:modified xsi:type="dcterms:W3CDTF">2024-04-11T10:05:56Z</dcterms:modified>
</cp:coreProperties>
</file>