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6" r:id="rId3"/>
    <p:sldMasterId id="2147483708" r:id="rId4"/>
    <p:sldMasterId id="2147483720" r:id="rId5"/>
  </p:sldMasterIdLst>
  <p:sldIdLst>
    <p:sldId id="256" r:id="rId6"/>
    <p:sldId id="286" r:id="rId7"/>
    <p:sldId id="257" r:id="rId8"/>
    <p:sldId id="285" r:id="rId9"/>
    <p:sldId id="293" r:id="rId10"/>
    <p:sldId id="292" r:id="rId11"/>
    <p:sldId id="279" r:id="rId12"/>
    <p:sldId id="287" r:id="rId13"/>
    <p:sldId id="284" r:id="rId14"/>
    <p:sldId id="278" r:id="rId15"/>
    <p:sldId id="288" r:id="rId16"/>
    <p:sldId id="289" r:id="rId17"/>
    <p:sldId id="290" r:id="rId18"/>
    <p:sldId id="291" r:id="rId19"/>
  </p:sldIdLst>
  <p:sldSz cx="18288000" cy="10287000"/>
  <p:notesSz cx="6858000" cy="9144000"/>
  <p:embeddedFontLst>
    <p:embeddedFont>
      <p:font typeface="Old Standard TT" panose="020B0604020202020204" charset="0"/>
      <p:regular r:id="rId20"/>
      <p:bold r:id="rId21"/>
      <p:italic r:id="rId22"/>
    </p:embeddedFon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Vetren" panose="020B0500000000000000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7" d="100"/>
          <a:sy n="77" d="100"/>
        </p:scale>
        <p:origin x="-324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38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06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26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11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91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5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47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1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0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66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8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59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99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96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42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34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75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13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01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95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75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13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04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56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35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9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94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86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23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29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961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23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1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67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96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11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78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48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233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873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99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4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6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9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6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3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1800" y="601101"/>
            <a:ext cx="1670375" cy="1769598"/>
          </a:xfrm>
          <a:custGeom>
            <a:avLst/>
            <a:gdLst/>
            <a:ahLst/>
            <a:cxnLst/>
            <a:rect l="l" t="t" r="r" b="b"/>
            <a:pathLst>
              <a:path w="1311067" h="1422501">
                <a:moveTo>
                  <a:pt x="0" y="0"/>
                </a:moveTo>
                <a:lnTo>
                  <a:pt x="1311067" y="0"/>
                </a:lnTo>
                <a:lnTo>
                  <a:pt x="1311067" y="1422500"/>
                </a:lnTo>
                <a:lnTo>
                  <a:pt x="0" y="142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77098" y="1485900"/>
            <a:ext cx="7239001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17"/>
              </a:lnSpc>
              <a:spcBef>
                <a:spcPct val="0"/>
              </a:spcBef>
            </a:pPr>
            <a:r>
              <a:rPr lang="en-US" sz="6600" dirty="0">
                <a:solidFill>
                  <a:srgbClr val="5A3F2B"/>
                </a:solidFill>
                <a:latin typeface="Arial Narrow" panose="020B0606020202030204" pitchFamily="34" charset="0"/>
              </a:rPr>
              <a:t>“</a:t>
            </a:r>
            <a:r>
              <a:rPr lang="en-US" sz="6600" dirty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БАТИСКАФ</a:t>
            </a:r>
            <a:r>
              <a:rPr lang="en-US" sz="6600" dirty="0">
                <a:solidFill>
                  <a:srgbClr val="5A3F2B"/>
                </a:solidFill>
                <a:latin typeface="Arial Narrow" panose="020B0606020202030204" pitchFamily="34" charset="0"/>
              </a:rPr>
              <a:t>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90061" y="4610100"/>
            <a:ext cx="9372600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5400" spc="786" dirty="0" smtClean="0">
                <a:solidFill>
                  <a:srgbClr val="5A3F2B"/>
                </a:solidFill>
                <a:latin typeface="Vetren" panose="020B0500000000000000" pitchFamily="34" charset="0"/>
              </a:rPr>
              <a:t> </a:t>
            </a:r>
            <a:r>
              <a:rPr lang="ru-RU" sz="2800" b="1" spc="786" dirty="0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РОЛЬ БРЕНДА БИБЛИОТЕКИ </a:t>
            </a:r>
          </a:p>
          <a:p>
            <a:pPr algn="ctr"/>
            <a:r>
              <a:rPr lang="ru-RU" sz="2800" b="1" spc="786" dirty="0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В СТРУКТУРЕ БРЕНДА ТЕРРИТОРИИ </a:t>
            </a:r>
          </a:p>
          <a:p>
            <a:pPr algn="ctr"/>
            <a:r>
              <a:rPr lang="ru-RU" sz="2800" b="1" spc="786" dirty="0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(НА ПРИМЕРЕ БИБЛИОТЕЧНО-КУЛЬТУРНОГО ЦЕНТРА «БАТИСКАФ»)</a:t>
            </a:r>
            <a:endParaRPr lang="en-US" sz="2800" b="1" spc="786" dirty="0">
              <a:solidFill>
                <a:srgbClr val="5A3F2B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19799" y="749471"/>
            <a:ext cx="975360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7"/>
              </a:lnSpc>
              <a:spcBef>
                <a:spcPct val="0"/>
              </a:spcBef>
            </a:pPr>
            <a:r>
              <a:rPr lang="en-US" sz="4726" dirty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Библиотечно-культурный центр</a:t>
            </a:r>
          </a:p>
        </p:txBody>
      </p:sp>
      <p:pic>
        <p:nvPicPr>
          <p:cNvPr id="1026" name="Picture 2" descr="Z:\_ФотоАрхив\лучшие интерьеры\БКЦ Батискаф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6" y="3695700"/>
            <a:ext cx="685666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:\Фирменный стиль\Патерн Чугунная мостовая\Bruschatk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21" r="2888"/>
          <a:stretch/>
        </p:blipFill>
        <p:spPr bwMode="auto">
          <a:xfrm rot="16200000">
            <a:off x="12313132" y="4276562"/>
            <a:ext cx="10251431" cy="169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974087" y="8267700"/>
            <a:ext cx="12801600" cy="26289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dirty="0" smtClean="0">
                <a:latin typeface="Arial Narrow" panose="020B0606020202030204" pitchFamily="34" charset="0"/>
              </a:rPr>
              <a:t>Е.Г. Пустовалова,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dirty="0" smtClean="0">
                <a:latin typeface="Arial Narrow" panose="020B0606020202030204" pitchFamily="34" charset="0"/>
              </a:rPr>
              <a:t>Заместитель директора по развитию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dirty="0" smtClean="0">
                <a:latin typeface="Arial Narrow" panose="020B0606020202030204" pitchFamily="34" charset="0"/>
              </a:rPr>
              <a:t>СПб ГБУ «ЦБС Кронштадтского района»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9269" y="7124700"/>
            <a:ext cx="334857" cy="1563010"/>
            <a:chOff x="0" y="0"/>
            <a:chExt cx="505184" cy="23580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184" cy="2358041"/>
            </a:xfrm>
            <a:custGeom>
              <a:avLst/>
              <a:gdLst/>
              <a:ahLst/>
              <a:cxnLst/>
              <a:rect l="l" t="t" r="r" b="b"/>
              <a:pathLst>
                <a:path w="505184" h="2358041">
                  <a:moveTo>
                    <a:pt x="0" y="0"/>
                  </a:moveTo>
                  <a:lnTo>
                    <a:pt x="505184" y="0"/>
                  </a:lnTo>
                  <a:lnTo>
                    <a:pt x="505184" y="2358041"/>
                  </a:lnTo>
                  <a:lnTo>
                    <a:pt x="0" y="2358041"/>
                  </a:lnTo>
                  <a:close/>
                </a:path>
              </a:pathLst>
            </a:custGeom>
            <a:solidFill>
              <a:srgbClr val="BE9A6D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6557644" y="212907"/>
            <a:ext cx="1403313" cy="1522587"/>
          </a:xfrm>
          <a:custGeom>
            <a:avLst/>
            <a:gdLst/>
            <a:ahLst/>
            <a:cxnLst/>
            <a:rect l="l" t="t" r="r" b="b"/>
            <a:pathLst>
              <a:path w="1403313" h="1522587">
                <a:moveTo>
                  <a:pt x="0" y="0"/>
                </a:moveTo>
                <a:lnTo>
                  <a:pt x="1403312" y="0"/>
                </a:lnTo>
                <a:lnTo>
                  <a:pt x="1403312" y="1522587"/>
                </a:lnTo>
                <a:lnTo>
                  <a:pt x="0" y="152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7"/>
          <p:cNvSpPr txBox="1"/>
          <p:nvPr/>
        </p:nvSpPr>
        <p:spPr>
          <a:xfrm>
            <a:off x="1172570" y="778107"/>
            <a:ext cx="1353403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ru-RU" sz="4000" b="1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МЕРОПРИЯТИЯ БКЦ «БАТИСКАФ»</a:t>
            </a:r>
            <a:endParaRPr lang="en-US" sz="4000" b="1" dirty="0">
              <a:solidFill>
                <a:srgbClr val="5A3F2B"/>
              </a:solidFill>
              <a:latin typeface="Arial Narrow" panose="020B0606020202030204" pitchFamily="34" charset="0"/>
            </a:endParaRPr>
          </a:p>
        </p:txBody>
      </p:sp>
      <p:pic>
        <p:nvPicPr>
          <p:cNvPr id="9218" name="Picture 2" descr="Z:\Восканьян\ДЛЯ ПБТВ\Пустовалова\IMG_2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80" y="1743173"/>
            <a:ext cx="2835138" cy="21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98012" y="4056247"/>
            <a:ext cx="4630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649" dirty="0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Фестиваль стимпанка «</a:t>
            </a:r>
            <a:r>
              <a:rPr lang="ru-RU" sz="2000" b="1" spc="649" dirty="0" err="1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Гогглы</a:t>
            </a:r>
            <a:r>
              <a:rPr lang="ru-RU" sz="2000" b="1" spc="649" dirty="0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 и шестеренки»</a:t>
            </a:r>
            <a:endParaRPr lang="ru-RU" sz="2000" b="1" spc="649" dirty="0">
              <a:solidFill>
                <a:srgbClr val="5A3F2B"/>
              </a:solidFill>
              <a:latin typeface="Arial Narrow" panose="020B0606020202030204" pitchFamily="34" charset="0"/>
              <a:ea typeface="Old Standard TT" panose="02040503050505020303" pitchFamily="18" charset="0"/>
              <a:cs typeface="Old Standard TT" panose="02040503050505020303" pitchFamily="18" charset="0"/>
            </a:endParaRPr>
          </a:p>
        </p:txBody>
      </p:sp>
      <p:pic>
        <p:nvPicPr>
          <p:cNvPr id="9219" name="Picture 3" descr="Z:\Восканьян\ДЛЯ ПБТВ\Пустовалова\IMG_39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63" y="1765827"/>
            <a:ext cx="3192162" cy="212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550719" y="4023349"/>
            <a:ext cx="4630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649" dirty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Выставка архивов патентного бюро США викторианской эпохи</a:t>
            </a:r>
          </a:p>
        </p:txBody>
      </p:sp>
      <p:pic>
        <p:nvPicPr>
          <p:cNvPr id="18" name="Picture 2" descr="Z:\Фирменный стиль\Патерн Чугунная мостовая\Bruschatk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89246" r="7005" b="5796"/>
          <a:stretch/>
        </p:blipFill>
        <p:spPr bwMode="auto">
          <a:xfrm>
            <a:off x="0" y="8896865"/>
            <a:ext cx="18288000" cy="139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Z:\Восканьян\ДЛЯ ПБТВ\Пустовалова\IMG_386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/>
          <a:stretch/>
        </p:blipFill>
        <p:spPr bwMode="auto">
          <a:xfrm>
            <a:off x="9789442" y="1748399"/>
            <a:ext cx="3128715" cy="21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915400" y="4028498"/>
            <a:ext cx="487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59"/>
              </a:lnSpc>
            </a:pPr>
            <a:r>
              <a:rPr lang="ru-RU" b="1" spc="649" dirty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Экскурсии «Прошлое в будущем. Эстетика стимпанка в современной библиотеке»</a:t>
            </a:r>
          </a:p>
        </p:txBody>
      </p:sp>
      <p:pic>
        <p:nvPicPr>
          <p:cNvPr id="9222" name="Picture 6" descr="Z:\Восканьян\ДЛЯ ПБТВ\Пустовалова\Фестиваль Стим-панка-59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75911"/>
            <a:ext cx="3307698" cy="220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33936" y="7556631"/>
            <a:ext cx="4630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649" dirty="0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Мастер-классы </a:t>
            </a:r>
            <a:r>
              <a:rPr lang="ru-RU" sz="2000" b="1" spc="649" dirty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по изготовлению </a:t>
            </a:r>
            <a:r>
              <a:rPr lang="ru-RU" sz="2000" b="1" spc="649" dirty="0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викторианских игрушек</a:t>
            </a:r>
            <a:endParaRPr lang="ru-RU" sz="2000" b="1" spc="649" dirty="0">
              <a:solidFill>
                <a:srgbClr val="5A3F2B"/>
              </a:solidFill>
              <a:latin typeface="Arial Narrow" panose="020B0606020202030204" pitchFamily="34" charset="0"/>
              <a:ea typeface="Old Standard TT" panose="02040503050505020303" pitchFamily="18" charset="0"/>
              <a:cs typeface="Old Standard TT" panose="02040503050505020303" pitchFamily="18" charset="0"/>
            </a:endParaRPr>
          </a:p>
        </p:txBody>
      </p:sp>
      <p:pic>
        <p:nvPicPr>
          <p:cNvPr id="9223" name="Picture 7" descr="Z:\_ФотоАрхив\2023\2023.02.11 Внутри библиотеки за 80 минут\Яндекс\12.02.2023 БКЦ Батискаф Семейный квест Внутри библиотеки за 80 минут (9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261466"/>
            <a:ext cx="3398837" cy="22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876800" y="7709031"/>
            <a:ext cx="419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649" dirty="0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Квест</a:t>
            </a:r>
          </a:p>
          <a:p>
            <a:pPr algn="ctr"/>
            <a:r>
              <a:rPr lang="ru-RU" sz="2000" b="1" spc="649" dirty="0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«Внутри библиотеки</a:t>
            </a:r>
          </a:p>
          <a:p>
            <a:pPr algn="ctr"/>
            <a:r>
              <a:rPr lang="ru-RU" sz="2000" b="1" spc="649" dirty="0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за </a:t>
            </a:r>
            <a:r>
              <a:rPr lang="ru-RU" sz="2000" b="1" spc="649" dirty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80 минут»</a:t>
            </a:r>
          </a:p>
        </p:txBody>
      </p:sp>
      <p:pic>
        <p:nvPicPr>
          <p:cNvPr id="9224" name="Picture 8" descr="Z:\_ФотоАрхив\2023\2023.09.03 Лаборатория зинов Паровой Кронштадт\Яндекс\03.09.2023 БКЦ Батискаф Лаборатория зинов Паровой Кронштадт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01" y="3345773"/>
            <a:ext cx="2529558" cy="33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3299231" y="6746334"/>
            <a:ext cx="5334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59"/>
              </a:lnSpc>
            </a:pPr>
            <a:r>
              <a:rPr lang="ru-RU" sz="2000" b="1" spc="649" dirty="0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Лаборатория </a:t>
            </a:r>
            <a:r>
              <a:rPr lang="ru-RU" sz="2000" b="1" spc="649" dirty="0" err="1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зинов</a:t>
            </a:r>
            <a:endParaRPr lang="ru-RU" sz="2000" b="1" spc="649" dirty="0">
              <a:solidFill>
                <a:srgbClr val="5A3F2B"/>
              </a:solidFill>
              <a:latin typeface="Arial Narrow" panose="020B0606020202030204" pitchFamily="34" charset="0"/>
              <a:ea typeface="Old Standard TT" panose="02040503050505020303" pitchFamily="18" charset="0"/>
              <a:cs typeface="Old Standard TT" panose="02040503050505020303" pitchFamily="18" charset="0"/>
            </a:endParaRPr>
          </a:p>
          <a:p>
            <a:pPr algn="ctr">
              <a:lnSpc>
                <a:spcPts val="2659"/>
              </a:lnSpc>
            </a:pPr>
            <a:r>
              <a:rPr lang="ru-RU" sz="2000" b="1" spc="649" dirty="0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«Паровой Кронштадт»</a:t>
            </a:r>
            <a:endParaRPr lang="ru-RU" sz="2000" b="1" spc="649" dirty="0">
              <a:solidFill>
                <a:srgbClr val="5A3F2B"/>
              </a:solidFill>
              <a:latin typeface="Arial Narrow" panose="020B0606020202030204" pitchFamily="34" charset="0"/>
              <a:ea typeface="Old Standard TT" panose="02040503050505020303" pitchFamily="18" charset="0"/>
              <a:cs typeface="Old Standard TT" panose="02040503050505020303" pitchFamily="18" charset="0"/>
            </a:endParaRPr>
          </a:p>
        </p:txBody>
      </p:sp>
      <p:pic>
        <p:nvPicPr>
          <p:cNvPr id="9225" name="Picture 9" descr="Z:\Трофимова\Выставки\Александр Шеин\Steampunk\AW8A646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507" y="5541867"/>
            <a:ext cx="2918650" cy="194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9038623" y="7517807"/>
            <a:ext cx="46303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649" dirty="0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Фотовыставка А. Шеина</a:t>
            </a:r>
          </a:p>
          <a:p>
            <a:pPr algn="ctr"/>
            <a:r>
              <a:rPr lang="ru-RU" sz="2000" b="1" spc="649" dirty="0" smtClean="0">
                <a:solidFill>
                  <a:srgbClr val="5A3F2B"/>
                </a:solidFill>
                <a:latin typeface="Arial Narrow" panose="020B0606020202030204" pitchFamily="34" charset="0"/>
                <a:ea typeface="Old Standard TT" panose="02040503050505020303" pitchFamily="18" charset="0"/>
                <a:cs typeface="Old Standard TT" panose="02040503050505020303" pitchFamily="18" charset="0"/>
              </a:rPr>
              <a:t>«Эстетика стимпанка. Новый взгляд на Кронштадт»</a:t>
            </a:r>
            <a:endParaRPr lang="ru-RU" sz="2000" b="1" spc="649" dirty="0">
              <a:solidFill>
                <a:srgbClr val="5A3F2B"/>
              </a:solidFill>
              <a:latin typeface="Arial Narrow" panose="020B0606020202030204" pitchFamily="34" charset="0"/>
              <a:ea typeface="Old Standard TT" panose="02040503050505020303" pitchFamily="18" charset="0"/>
              <a:cs typeface="Old Standard TT" panose="020405030505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46816" y="0"/>
            <a:ext cx="4841184" cy="10287000"/>
            <a:chOff x="0" y="0"/>
            <a:chExt cx="1766077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6077" cy="3752726"/>
            </a:xfrm>
            <a:custGeom>
              <a:avLst/>
              <a:gdLst/>
              <a:ahLst/>
              <a:cxnLst/>
              <a:rect l="l" t="t" r="r" b="b"/>
              <a:pathLst>
                <a:path w="1766077" h="3752726">
                  <a:moveTo>
                    <a:pt x="0" y="0"/>
                  </a:moveTo>
                  <a:lnTo>
                    <a:pt x="1766077" y="0"/>
                  </a:lnTo>
                  <a:lnTo>
                    <a:pt x="1766077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5A3F2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5418509"/>
            <a:ext cx="334857" cy="1563010"/>
            <a:chOff x="0" y="0"/>
            <a:chExt cx="505184" cy="23580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184" cy="2358041"/>
            </a:xfrm>
            <a:custGeom>
              <a:avLst/>
              <a:gdLst/>
              <a:ahLst/>
              <a:cxnLst/>
              <a:rect l="l" t="t" r="r" b="b"/>
              <a:pathLst>
                <a:path w="505184" h="2358041">
                  <a:moveTo>
                    <a:pt x="0" y="0"/>
                  </a:moveTo>
                  <a:lnTo>
                    <a:pt x="505184" y="0"/>
                  </a:lnTo>
                  <a:lnTo>
                    <a:pt x="505184" y="2358041"/>
                  </a:lnTo>
                  <a:lnTo>
                    <a:pt x="0" y="2358041"/>
                  </a:lnTo>
                  <a:close/>
                </a:path>
              </a:pathLst>
            </a:custGeom>
            <a:solidFill>
              <a:srgbClr val="BE9A6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72570" y="778107"/>
            <a:ext cx="11615263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ru-RU" sz="4000" dirty="0" smtClean="0">
                <a:solidFill>
                  <a:srgbClr val="5A3F2B"/>
                </a:solidFill>
                <a:latin typeface="Vetren" panose="020B0500000000000000" pitchFamily="34" charset="0"/>
              </a:rPr>
              <a:t>СТИМПАНК-ФЕСТИВАЛЬ «ГОГГЛЫ И ШЕСТЕРЕНКИ»:</a:t>
            </a:r>
          </a:p>
          <a:p>
            <a:pPr>
              <a:lnSpc>
                <a:spcPts val="4290"/>
              </a:lnSpc>
            </a:pPr>
            <a:r>
              <a:rPr lang="ru-RU" sz="4000" dirty="0" smtClean="0">
                <a:solidFill>
                  <a:srgbClr val="5A3F2B"/>
                </a:solidFill>
                <a:latin typeface="Vetren" panose="020B0500000000000000" pitchFamily="34" charset="0"/>
              </a:rPr>
              <a:t>ОСНОВНАЯ ХАРАКТЕРИСТИКА</a:t>
            </a:r>
            <a:endParaRPr lang="en-US" sz="4000" dirty="0">
              <a:solidFill>
                <a:srgbClr val="5A3F2B"/>
              </a:solidFill>
              <a:latin typeface="Vetren" panose="020B0500000000000000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438030" y="317450"/>
            <a:ext cx="1311067" cy="1422501"/>
          </a:xfrm>
          <a:custGeom>
            <a:avLst/>
            <a:gdLst/>
            <a:ahLst/>
            <a:cxnLst/>
            <a:rect l="l" t="t" r="r" b="b"/>
            <a:pathLst>
              <a:path w="1311067" h="1422501">
                <a:moveTo>
                  <a:pt x="0" y="0"/>
                </a:moveTo>
                <a:lnTo>
                  <a:pt x="1311067" y="0"/>
                </a:lnTo>
                <a:lnTo>
                  <a:pt x="1311067" y="1422500"/>
                </a:lnTo>
                <a:lnTo>
                  <a:pt x="0" y="142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781233" y="8184197"/>
            <a:ext cx="9212960" cy="46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2"/>
              </a:lnSpc>
              <a:spcBef>
                <a:spcPct val="0"/>
              </a:spcBef>
            </a:pPr>
            <a:r>
              <a:rPr lang="ru-RU" sz="2694" dirty="0" smtClean="0">
                <a:solidFill>
                  <a:srgbClr val="BE9A6D"/>
                </a:solidFill>
                <a:latin typeface="Open Sans Bold"/>
              </a:rPr>
              <a:t>18 июня 2023 года</a:t>
            </a:r>
            <a:endParaRPr lang="en-US" sz="2694" dirty="0">
              <a:solidFill>
                <a:srgbClr val="BE9A6D"/>
              </a:solidFill>
              <a:latin typeface="Open Sans Bold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8200" y="2628900"/>
            <a:ext cx="9144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ru-RU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Форма мероприятия</a:t>
            </a:r>
            <a:r>
              <a:rPr lang="ru-RU" sz="3600" dirty="0">
                <a:solidFill>
                  <a:prstClr val="black"/>
                </a:solidFill>
                <a:latin typeface="Arial Narrow" panose="020B0606020202030204" pitchFamily="34" charset="0"/>
              </a:rPr>
              <a:t>: </a:t>
            </a:r>
            <a:r>
              <a:rPr lang="ru-RU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фестиваль</a:t>
            </a:r>
            <a:endParaRPr lang="ru-RU" sz="36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Целевая аудитория</a:t>
            </a:r>
            <a:r>
              <a:rPr lang="ru-RU" sz="3600" dirty="0">
                <a:solidFill>
                  <a:prstClr val="black"/>
                </a:solidFill>
                <a:latin typeface="Arial Narrow" panose="020B0606020202030204" pitchFamily="34" charset="0"/>
              </a:rPr>
              <a:t>: </a:t>
            </a:r>
            <a:r>
              <a:rPr lang="ru-RU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подростки и молодежь</a:t>
            </a:r>
            <a:endParaRPr lang="ru-RU" sz="36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Цель мероприятия</a:t>
            </a:r>
            <a:r>
              <a:rPr lang="ru-RU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 </a:t>
            </a:r>
            <a:r>
              <a:rPr lang="ru-RU" sz="3600" dirty="0">
                <a:solidFill>
                  <a:prstClr val="black"/>
                </a:solidFill>
                <a:latin typeface="Arial Narrow" panose="020B0606020202030204" pitchFamily="34" charset="0"/>
              </a:rPr>
              <a:t>популяризация </a:t>
            </a:r>
            <a:r>
              <a:rPr lang="ru-RU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деятельности библиотеки для молодежной аудитории.</a:t>
            </a:r>
            <a:endParaRPr lang="ru-RU" sz="36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Планируемая посещаемость мероприятия</a:t>
            </a:r>
            <a:r>
              <a:rPr lang="ru-RU" sz="3600" dirty="0">
                <a:solidFill>
                  <a:prstClr val="black"/>
                </a:solidFill>
                <a:latin typeface="Arial Narrow" panose="020B0606020202030204" pitchFamily="34" charset="0"/>
              </a:rPr>
              <a:t>: </a:t>
            </a:r>
            <a:r>
              <a:rPr lang="ru-RU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150 человек</a:t>
            </a:r>
            <a:endParaRPr lang="ru-RU" sz="36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3600" b="1" dirty="0">
                <a:solidFill>
                  <a:prstClr val="black"/>
                </a:solidFill>
                <a:latin typeface="Arial Narrow" panose="020B0606020202030204" pitchFamily="34" charset="0"/>
              </a:rPr>
              <a:t>Продолжительность мероприятия</a:t>
            </a:r>
            <a:r>
              <a:rPr lang="ru-RU" sz="3600" dirty="0">
                <a:solidFill>
                  <a:prstClr val="black"/>
                </a:solidFill>
                <a:latin typeface="Arial Narrow" panose="020B0606020202030204" pitchFamily="34" charset="0"/>
              </a:rPr>
              <a:t>: </a:t>
            </a:r>
            <a:r>
              <a:rPr lang="ru-RU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 часа</a:t>
            </a:r>
            <a:endParaRPr lang="ru-RU" sz="36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Количество площадок</a:t>
            </a:r>
            <a:r>
              <a:rPr lang="ru-RU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 7 площадок</a:t>
            </a:r>
          </a:p>
          <a:p>
            <a:pPr>
              <a:spcAft>
                <a:spcPts val="120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Количество мероприятий</a:t>
            </a:r>
            <a:r>
              <a:rPr lang="ru-RU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 33 мероприятия</a:t>
            </a:r>
            <a:endParaRPr lang="ru-RU" sz="36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20" name="Picture 2" descr="https://sun9-78.userapi.com/impg/AfjLl5bvSutNyhVg9mxvMAaN_A3pi2GlIo1U9Q/S5Uw_I-kWWY.jpg?size=1414x2000&amp;quality=95&amp;sign=0e230e15e71a1e7dfbb0b49892e2952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833" y="2476500"/>
            <a:ext cx="3581400" cy="506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70.userapi.com/impg/NJ1SQQ2fMCqZXf85YEREEfDEfdoOhFx6iVxaQg/5WBhUUvMpmw.jpg?size=1414x1999&amp;quality=95&amp;sign=a358b811b0421d36029bd0eb9d12b83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1232" y="2476499"/>
            <a:ext cx="3583191" cy="506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9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442344" y="267406"/>
            <a:ext cx="1403313" cy="1522587"/>
          </a:xfrm>
          <a:custGeom>
            <a:avLst/>
            <a:gdLst/>
            <a:ahLst/>
            <a:cxnLst/>
            <a:rect l="l" t="t" r="r" b="b"/>
            <a:pathLst>
              <a:path w="1403313" h="1522587">
                <a:moveTo>
                  <a:pt x="0" y="0"/>
                </a:moveTo>
                <a:lnTo>
                  <a:pt x="1403312" y="0"/>
                </a:lnTo>
                <a:lnTo>
                  <a:pt x="1403312" y="1522588"/>
                </a:lnTo>
                <a:lnTo>
                  <a:pt x="0" y="1522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26" name="Picture 2" descr="Z:\Пустовалова\ПРОЕКТЫ И МЕРОПРИЯТИЯ\Фестиваль стимпанка Гогглы и шестеренки\Программа-Фестиваля-Гогглы-и-шестерен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60" y="932754"/>
            <a:ext cx="6324600" cy="894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Пустовалова\ПРОЕКТЫ И МЕРОПРИЯТИЯ\Фестиваль стимпанка Гогглы и шестеренки\c84377e9efbd08f56ceea012ff701627-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32754"/>
            <a:ext cx="6324600" cy="894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0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442344" y="267406"/>
            <a:ext cx="1403313" cy="1522587"/>
          </a:xfrm>
          <a:custGeom>
            <a:avLst/>
            <a:gdLst/>
            <a:ahLst/>
            <a:cxnLst/>
            <a:rect l="l" t="t" r="r" b="b"/>
            <a:pathLst>
              <a:path w="1403313" h="1522587">
                <a:moveTo>
                  <a:pt x="0" y="0"/>
                </a:moveTo>
                <a:lnTo>
                  <a:pt x="1403312" y="0"/>
                </a:lnTo>
                <a:lnTo>
                  <a:pt x="1403312" y="1522588"/>
                </a:lnTo>
                <a:lnTo>
                  <a:pt x="0" y="1522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098" name="Picture 2" descr="https://sun9-3.userapi.com/impg/Ap-n2NW61B9fpM741i2fJ6srNuUdwW4S6gYZWQ/7vka-Cpkpwo.jpg?size=2560x1920&amp;quality=95&amp;sign=e55d882bee1b7ec5c266ae17f28b0707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r="-1"/>
          <a:stretch/>
        </p:blipFill>
        <p:spPr bwMode="auto">
          <a:xfrm>
            <a:off x="832163" y="1715584"/>
            <a:ext cx="3981041" cy="301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20.userapi.com/impg/E3vmg_UQQKPv34DAEj3o9Y4795uetwu0oUl1Lw/PwkAnodhl5Y.jpg?size=2480x1771&amp;quality=95&amp;sign=133cd30c940f16c0e51f5e886d2a791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180" y="1726162"/>
            <a:ext cx="4245372" cy="303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44.userapi.com/impg/tH0MarWMIgTjIDSZHJeMBlShuwonBzh_pzq6Bg/da1Xsl4osdQ.jpg?size=2480x1656&amp;quality=95&amp;sign=30c971247cf06a64eb07fec1da57cb3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3" y="4726010"/>
            <a:ext cx="4082942" cy="27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15.userapi.com/impg/yggKc9R0Wyvxwb8NUxoAbeQH__SuPHx9wGiowQ/QTbLrk4RN-0.jpg?size=2480x1656&amp;quality=95&amp;sign=f63d371b2f3dc75e83e04c983ab9e13f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9"/>
          <a:stretch/>
        </p:blipFill>
        <p:spPr bwMode="auto">
          <a:xfrm>
            <a:off x="4813204" y="1715584"/>
            <a:ext cx="4538449" cy="304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79.userapi.com/impg/k_A1GTPAtEHpfZMc18e53f6PjAXKI-4n0f84Jw/j47dph_Ic9k.jpg?size=2480x1656&amp;quality=95&amp;sign=559b756a7da62e54d2189f470287bb38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4"/>
          <a:stretch/>
        </p:blipFill>
        <p:spPr bwMode="auto">
          <a:xfrm>
            <a:off x="4915105" y="4749988"/>
            <a:ext cx="4340390" cy="271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sun9-76.userapi.com/impg/BXvfiM5qkKukzy5z8Y5zrhM2ICzk4RxbW29Zug/B8ElYjVHOZo.jpg?size=2560x1707&amp;quality=95&amp;sign=3983cd89d83338cb659b6cbca150c839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t="4838"/>
          <a:stretch/>
        </p:blipFill>
        <p:spPr bwMode="auto">
          <a:xfrm>
            <a:off x="9314109" y="4719737"/>
            <a:ext cx="4162482" cy="27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sun9-76.userapi.com/impg/u22nOzumffFNgGCGjHR56dZyciUV1hzD5m714g/hEkAQ1z5DC0.jpg?size=2560x1585&amp;quality=95&amp;sign=004e980cd655995d76ff251eef822019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2809" r="16017"/>
          <a:stretch/>
        </p:blipFill>
        <p:spPr bwMode="auto">
          <a:xfrm>
            <a:off x="13443640" y="1726162"/>
            <a:ext cx="3760371" cy="297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sun9-62.userapi.com/impg/wp1xGpEZQby59R_HuL-qV0KeZU5yDBlkLsf23g/utKoScdmSWk.jpg?size=2480x1771&amp;quality=95&amp;sign=57c306cfc65d0779a1a8ac8e263d26fa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524" y="4702339"/>
            <a:ext cx="3814428" cy="272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sun9-80.userapi.com/impg/LpKPlIaC0Dzva9uEFpUmQRiB_WkMbwtE9G5-Jw/gq-l_PBiksM.jpg?size=2560x1953&amp;quality=95&amp;sign=4d3cbf2aaea4494a6d85584b4ee65981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/>
          <a:stretch/>
        </p:blipFill>
        <p:spPr bwMode="auto">
          <a:xfrm>
            <a:off x="13383404" y="7392288"/>
            <a:ext cx="3818548" cy="272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sun9-69.userapi.com/impg/BV2QY92T8yBTvwxAHthsO3wGgz0R6SstHvN_0w/tZsa_V2Bhtw.jpg?size=2560x1920&amp;quality=95&amp;sign=839e4d894b4a2b4a07d1329d3b464c57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2"/>
          <a:stretch/>
        </p:blipFill>
        <p:spPr bwMode="auto">
          <a:xfrm>
            <a:off x="4950590" y="7426270"/>
            <a:ext cx="4411524" cy="26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s://sun9-49.userapi.com/impg/kC_ycXe-DQ_m5mWr-vXNFz9vzzRcNtTs1Z1XYg/PzSKpHRhYrc.jpg?size=2560x1707&amp;quality=95&amp;sign=9f48713879b30021f58e32d19554765f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821" y="7406600"/>
            <a:ext cx="4073415" cy="271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s://sun9-47.userapi.com/impg/WXQ06U9UPskIyoupz-izRGJFTNbbqcwSmsd5mw/4QCA0SIj8Yg.jpg?size=2560x1707&amp;quality=95&amp;sign=c996a0b3a8156981f24bd3441697f25d&amp;type=alb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88" y="7406600"/>
            <a:ext cx="4103937" cy="270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9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884429"/>
            <a:ext cx="18288000" cy="3402571"/>
            <a:chOff x="0" y="0"/>
            <a:chExt cx="6671512" cy="12412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241267"/>
            </a:xfrm>
            <a:custGeom>
              <a:avLst/>
              <a:gdLst/>
              <a:ahLst/>
              <a:cxnLst/>
              <a:rect l="l" t="t" r="r" b="b"/>
              <a:pathLst>
                <a:path w="6671512" h="1241267">
                  <a:moveTo>
                    <a:pt x="0" y="0"/>
                  </a:moveTo>
                  <a:lnTo>
                    <a:pt x="6671512" y="0"/>
                  </a:lnTo>
                  <a:lnTo>
                    <a:pt x="6671512" y="1241267"/>
                  </a:lnTo>
                  <a:lnTo>
                    <a:pt x="0" y="1241267"/>
                  </a:lnTo>
                  <a:close/>
                </a:path>
              </a:pathLst>
            </a:custGeom>
            <a:solidFill>
              <a:srgbClr val="5A3F2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61271" y="4892791"/>
            <a:ext cx="334857" cy="1563010"/>
            <a:chOff x="0" y="0"/>
            <a:chExt cx="505184" cy="23580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184" cy="2358041"/>
            </a:xfrm>
            <a:custGeom>
              <a:avLst/>
              <a:gdLst/>
              <a:ahLst/>
              <a:cxnLst/>
              <a:rect l="l" t="t" r="r" b="b"/>
              <a:pathLst>
                <a:path w="505184" h="2358041">
                  <a:moveTo>
                    <a:pt x="0" y="0"/>
                  </a:moveTo>
                  <a:lnTo>
                    <a:pt x="505184" y="0"/>
                  </a:lnTo>
                  <a:lnTo>
                    <a:pt x="505184" y="2358041"/>
                  </a:lnTo>
                  <a:lnTo>
                    <a:pt x="0" y="2358041"/>
                  </a:lnTo>
                  <a:close/>
                </a:path>
              </a:pathLst>
            </a:custGeom>
            <a:solidFill>
              <a:srgbClr val="BE9A6D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6557644" y="212907"/>
            <a:ext cx="1403313" cy="1522587"/>
          </a:xfrm>
          <a:custGeom>
            <a:avLst/>
            <a:gdLst/>
            <a:ahLst/>
            <a:cxnLst/>
            <a:rect l="l" t="t" r="r" b="b"/>
            <a:pathLst>
              <a:path w="1403313" h="1522587">
                <a:moveTo>
                  <a:pt x="0" y="0"/>
                </a:moveTo>
                <a:lnTo>
                  <a:pt x="1403312" y="0"/>
                </a:lnTo>
                <a:lnTo>
                  <a:pt x="1403312" y="1522587"/>
                </a:lnTo>
                <a:lnTo>
                  <a:pt x="0" y="152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48740" y="1115949"/>
            <a:ext cx="2778445" cy="2778445"/>
          </a:xfrm>
          <a:custGeom>
            <a:avLst/>
            <a:gdLst/>
            <a:ahLst/>
            <a:cxnLst/>
            <a:rect l="l" t="t" r="r" b="b"/>
            <a:pathLst>
              <a:path w="2778445" h="2778445">
                <a:moveTo>
                  <a:pt x="0" y="0"/>
                </a:moveTo>
                <a:lnTo>
                  <a:pt x="2778445" y="0"/>
                </a:lnTo>
                <a:lnTo>
                  <a:pt x="2778445" y="2778445"/>
                </a:lnTo>
                <a:lnTo>
                  <a:pt x="0" y="2778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5A3F2B"/>
            </a:solidFill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8953500" y="7734300"/>
            <a:ext cx="8305800" cy="1042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ru-RU" sz="3200" b="1" spc="649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Следующий стимпанк-фестиваль </a:t>
            </a:r>
            <a:endParaRPr lang="ru-RU" sz="3200" b="1" spc="649" dirty="0" smtClean="0">
              <a:solidFill>
                <a:prstClr val="white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ru-RU" sz="3200" b="1" spc="649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b="1" spc="649" dirty="0" err="1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Гогглы</a:t>
            </a:r>
            <a:r>
              <a:rPr lang="ru-RU" sz="3200" b="1" spc="649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и шестеренки» </a:t>
            </a:r>
            <a:endParaRPr lang="ru-RU" sz="3200" b="1" spc="649" dirty="0" smtClean="0">
              <a:solidFill>
                <a:prstClr val="white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ru-RU" sz="3200" b="1" spc="649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состоится </a:t>
            </a:r>
            <a:r>
              <a:rPr lang="ru-RU" sz="3200" b="1" spc="649" dirty="0">
                <a:solidFill>
                  <a:prstClr val="white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16 июня 2024 года</a:t>
            </a:r>
            <a:endParaRPr lang="en-US" sz="3200" b="1" spc="649" dirty="0">
              <a:solidFill>
                <a:prstClr val="white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sun9-79.userapi.com/impg/SwmADhp6L0qgbDvjqwgsbqfDi2Pk0cHE3JIxhQ/R8cww9aX3tk.jpg?size=2560x1707&amp;quality=95&amp;sign=455ad524acc3d2fbb759f8a47cbb909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28" y="4892791"/>
            <a:ext cx="7376282" cy="491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61271" y="2171700"/>
            <a:ext cx="115062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43% участников впервые посетили БКЦ «Батискаф»</a:t>
            </a:r>
          </a:p>
          <a:p>
            <a:pPr>
              <a:spcAft>
                <a:spcPts val="120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19% участников впервые посетили Кронштадт</a:t>
            </a:r>
            <a:endParaRPr lang="ru-RU" sz="36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3550" y="449951"/>
            <a:ext cx="11549450" cy="64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90"/>
              </a:lnSpc>
            </a:pPr>
            <a:r>
              <a:rPr lang="ru-RU" sz="4000" dirty="0" smtClean="0">
                <a:solidFill>
                  <a:srgbClr val="5A3F2B"/>
                </a:solidFill>
                <a:latin typeface="Vetren" panose="020B0500000000000000" pitchFamily="34" charset="0"/>
              </a:rPr>
              <a:t>ЭФФЕКТИВНОСТЬ ФЕСТИВАЛЯ</a:t>
            </a:r>
            <a:endParaRPr lang="en-US" sz="4000" dirty="0">
              <a:solidFill>
                <a:srgbClr val="5A3F2B"/>
              </a:solidFill>
              <a:latin typeface="Vetren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67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774989" y="409762"/>
            <a:ext cx="12347829" cy="442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ru-RU" sz="4400" b="1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БРЕНД БИБЛИОТЕКИ</a:t>
            </a:r>
            <a:endParaRPr lang="en-US" sz="4400" b="1" dirty="0">
              <a:solidFill>
                <a:srgbClr val="5A3F2B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897278" y="1257300"/>
            <a:ext cx="17110636" cy="8530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Бренд библиотеки — </a:t>
            </a:r>
            <a:r>
              <a:rPr lang="ru-RU" sz="40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это </a:t>
            </a:r>
            <a:r>
              <a:rPr lang="ru-RU" sz="4000" dirty="0">
                <a:solidFill>
                  <a:srgbClr val="5A3F2B"/>
                </a:solidFill>
                <a:latin typeface="Arial Narrow" panose="020B0606020202030204" pitchFamily="34" charset="0"/>
              </a:rPr>
              <a:t>отдельно взятое  библиотечное учреждение со всеми его основными характеристиками, а также набор возможных характеристик, </a:t>
            </a:r>
            <a:r>
              <a:rPr lang="ru-RU" sz="4000" b="1" dirty="0">
                <a:solidFill>
                  <a:srgbClr val="FF0000"/>
                </a:solidFill>
                <a:latin typeface="Arial Narrow" panose="020B0606020202030204" pitchFamily="34" charset="0"/>
              </a:rPr>
              <a:t>ожиданий, ассоциаций, </a:t>
            </a:r>
            <a:r>
              <a:rPr lang="ru-RU" sz="4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преимуществ</a:t>
            </a:r>
            <a:r>
              <a:rPr lang="ru-RU" sz="40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, которые воспринимаются потребителями и приписываются данной библиотеке.</a:t>
            </a:r>
          </a:p>
          <a:p>
            <a:pPr>
              <a:lnSpc>
                <a:spcPts val="3500"/>
              </a:lnSpc>
            </a:pPr>
            <a:endParaRPr lang="ru-RU" sz="4000" dirty="0" smtClean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pPr>
              <a:lnSpc>
                <a:spcPts val="3500"/>
              </a:lnSpc>
            </a:pPr>
            <a:r>
              <a:rPr lang="ru-RU" sz="4000" b="1" dirty="0">
                <a:solidFill>
                  <a:srgbClr val="5A3F2B"/>
                </a:solidFill>
                <a:latin typeface="Arial Narrow" panose="020B0606020202030204" pitchFamily="34" charset="0"/>
              </a:rPr>
              <a:t>Бренд библиотеки — </a:t>
            </a:r>
            <a:r>
              <a:rPr lang="ru-RU" sz="40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особая форма идентичности, которая рождается в процессе </a:t>
            </a:r>
            <a:r>
              <a:rPr lang="ru-RU" sz="4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конкуренции на рынке библиотечных услуг </a:t>
            </a:r>
            <a:r>
              <a:rPr lang="ru-RU" sz="40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(внутренняя и внешняя) и впоследствии распознается целевой аудиторией на основе ценностно-рациональных и эмоционально-оценочных мотивов.</a:t>
            </a:r>
          </a:p>
          <a:p>
            <a:pPr>
              <a:lnSpc>
                <a:spcPts val="3500"/>
              </a:lnSpc>
            </a:pPr>
            <a:endParaRPr lang="ru-RU" sz="4000" b="1" dirty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pPr>
              <a:lnSpc>
                <a:spcPts val="3500"/>
              </a:lnSpc>
            </a:pPr>
            <a:r>
              <a:rPr lang="ru-RU" sz="4000" b="1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Основы для построения бренда: </a:t>
            </a:r>
            <a:r>
              <a:rPr lang="ru-RU" sz="40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кадровый потенциал, организация библиотечного обслуживания, эмоциональная привлекательность, материально-техническая база.</a:t>
            </a:r>
            <a:endParaRPr lang="ru-RU" sz="4000" dirty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pPr>
              <a:lnSpc>
                <a:spcPts val="3500"/>
              </a:lnSpc>
            </a:pPr>
            <a:endParaRPr lang="ru-RU" sz="4000" b="1" dirty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pPr>
              <a:lnSpc>
                <a:spcPts val="3500"/>
              </a:lnSpc>
            </a:pPr>
            <a:r>
              <a:rPr lang="ru-RU" sz="4000" b="1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Основные компоненты бренда библиотеки: </a:t>
            </a:r>
            <a:endParaRPr lang="ru-RU" sz="4000" b="1" dirty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pPr marL="571500" indent="-571500">
              <a:lnSpc>
                <a:spcPts val="3500"/>
              </a:lnSpc>
              <a:buFontTx/>
              <a:buChar char="-"/>
            </a:pPr>
            <a:r>
              <a:rPr lang="ru-RU" sz="40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миссия, видение бренда библиотеки руководством;</a:t>
            </a:r>
          </a:p>
          <a:p>
            <a:pPr marL="571500" indent="-571500">
              <a:lnSpc>
                <a:spcPts val="3500"/>
              </a:lnSpc>
              <a:buFontTx/>
              <a:buChar char="-"/>
            </a:pPr>
            <a:r>
              <a:rPr lang="ru-RU" sz="40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описание основной целевой аудитории библиотеки;</a:t>
            </a:r>
          </a:p>
          <a:p>
            <a:pPr marL="571500" indent="-571500">
              <a:lnSpc>
                <a:spcPts val="3500"/>
              </a:lnSpc>
              <a:buFontTx/>
              <a:buChar char="-"/>
            </a:pPr>
            <a:r>
              <a:rPr lang="ru-RU" sz="40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рациональные атрибуты бренда (книжный фонд, мероприятия);</a:t>
            </a:r>
          </a:p>
          <a:p>
            <a:pPr marL="571500" indent="-571500">
              <a:lnSpc>
                <a:spcPts val="3500"/>
              </a:lnSpc>
              <a:buFontTx/>
              <a:buChar char="-"/>
            </a:pPr>
            <a:r>
              <a:rPr lang="ru-RU" sz="4000" dirty="0">
                <a:solidFill>
                  <a:srgbClr val="5A3F2B"/>
                </a:solidFill>
                <a:latin typeface="Arial Narrow" panose="020B0606020202030204" pitchFamily="34" charset="0"/>
              </a:rPr>
              <a:t>о</a:t>
            </a:r>
            <a:r>
              <a:rPr lang="ru-RU" sz="40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бещание бренда (преимущества библиотеки);</a:t>
            </a:r>
          </a:p>
          <a:p>
            <a:pPr marL="571500" indent="-571500">
              <a:lnSpc>
                <a:spcPts val="3500"/>
              </a:lnSpc>
              <a:buFontTx/>
              <a:buChar char="-"/>
            </a:pPr>
            <a:r>
              <a:rPr lang="ru-RU" sz="4000" dirty="0">
                <a:solidFill>
                  <a:srgbClr val="5A3F2B"/>
                </a:solidFill>
                <a:latin typeface="Arial Narrow" panose="020B0606020202030204" pitchFamily="34" charset="0"/>
              </a:rPr>
              <a:t>и</a:t>
            </a:r>
            <a:r>
              <a:rPr lang="ru-RU" sz="40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ндивидуальность бренда (логотип, слоган, графические элементы)</a:t>
            </a:r>
            <a:endParaRPr lang="ru-RU" sz="4000" dirty="0">
              <a:solidFill>
                <a:srgbClr val="5A3F2B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10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Z:\Фирменный стиль\Патерн Чугунная мостовая\Bruschatk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89789" r="1058" b="-718"/>
          <a:stretch/>
        </p:blipFill>
        <p:spPr bwMode="auto">
          <a:xfrm rot="16200000">
            <a:off x="12328955" y="4327954"/>
            <a:ext cx="10286998" cy="1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15163800" y="266700"/>
            <a:ext cx="1311067" cy="1422501"/>
          </a:xfrm>
          <a:custGeom>
            <a:avLst/>
            <a:gdLst/>
            <a:ahLst/>
            <a:cxnLst/>
            <a:rect l="l" t="t" r="r" b="b"/>
            <a:pathLst>
              <a:path w="1311067" h="1422501">
                <a:moveTo>
                  <a:pt x="0" y="0"/>
                </a:moveTo>
                <a:lnTo>
                  <a:pt x="1311067" y="0"/>
                </a:lnTo>
                <a:lnTo>
                  <a:pt x="1311067" y="1422500"/>
                </a:lnTo>
                <a:lnTo>
                  <a:pt x="0" y="142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35171" y="814057"/>
            <a:ext cx="12347829" cy="430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ru-RU" sz="4000" b="1" dirty="0">
                <a:solidFill>
                  <a:srgbClr val="5A3F2B"/>
                </a:solidFill>
                <a:latin typeface="Arial Narrow" panose="020B0606020202030204" pitchFamily="34" charset="0"/>
              </a:rPr>
              <a:t>ХАРАКТЕРИСТИКА БКЦ «БАТИСКАФ»</a:t>
            </a:r>
            <a:endParaRPr lang="en-US" sz="4000" b="1" dirty="0">
              <a:solidFill>
                <a:srgbClr val="5A3F2B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Picture 2" descr="Z:\Пустовалова\ПРОЕКТЫ И МЕРОПРИЯТИЯ\ДЕТСКИЙ МАРШРУТ\Фотографии\Фотографии\FrRvesD1cu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47699"/>
            <a:ext cx="4191000" cy="927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7"/>
          <p:cNvSpPr txBox="1"/>
          <p:nvPr/>
        </p:nvSpPr>
        <p:spPr>
          <a:xfrm>
            <a:off x="5181600" y="1739951"/>
            <a:ext cx="11475307" cy="4778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>
                <a:solidFill>
                  <a:srgbClr val="5A3F2B"/>
                </a:solidFill>
                <a:latin typeface="Arial Narrow" panose="020B0606020202030204" pitchFamily="34" charset="0"/>
              </a:rPr>
              <a:t>БКЦ «Батискаф» </a:t>
            </a:r>
            <a:r>
              <a:rPr lang="ru-RU" sz="3200" dirty="0">
                <a:solidFill>
                  <a:srgbClr val="5A3F2B"/>
                </a:solidFill>
                <a:latin typeface="Arial Narrow" panose="020B0606020202030204" pitchFamily="34" charset="0"/>
              </a:rPr>
              <a:t>– единственная в мире библиотека в стиле «стимпанк</a:t>
            </a:r>
            <a:r>
              <a:rPr lang="ru-RU" sz="32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»</a:t>
            </a:r>
          </a:p>
          <a:p>
            <a:endParaRPr lang="ru-RU" sz="800" dirty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r>
              <a:rPr lang="ru-RU" sz="3200" b="1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Стимпанк </a:t>
            </a:r>
            <a:r>
              <a:rPr lang="ru-RU" sz="3200" dirty="0">
                <a:solidFill>
                  <a:srgbClr val="5A3F2B"/>
                </a:solidFill>
                <a:latin typeface="Arial Narrow" panose="020B0606020202030204" pitchFamily="34" charset="0"/>
              </a:rPr>
              <a:t>– альтернативная вселенная,</a:t>
            </a:r>
            <a:endParaRPr lang="en-US" sz="3200" dirty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r>
              <a:rPr lang="ru-RU" sz="3200" dirty="0">
                <a:solidFill>
                  <a:srgbClr val="5A3F2B"/>
                </a:solidFill>
                <a:latin typeface="Arial Narrow" panose="020B0606020202030204" pitchFamily="34" charset="0"/>
              </a:rPr>
              <a:t>в которой главенствуют технологии паровых </a:t>
            </a:r>
            <a:r>
              <a:rPr lang="ru-RU" sz="32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машин</a:t>
            </a:r>
          </a:p>
          <a:p>
            <a:endParaRPr lang="ru-RU" sz="800" dirty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r>
              <a:rPr lang="ru-RU" sz="32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Место </a:t>
            </a:r>
            <a:r>
              <a:rPr lang="ru-RU" sz="3200" dirty="0">
                <a:solidFill>
                  <a:srgbClr val="5A3F2B"/>
                </a:solidFill>
                <a:latin typeface="Arial Narrow" panose="020B0606020202030204" pitchFamily="34" charset="0"/>
              </a:rPr>
              <a:t>базирования БКЦ «Батискаф» –  </a:t>
            </a:r>
            <a:r>
              <a:rPr lang="ru-RU" sz="3200" b="1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Кронштадт</a:t>
            </a:r>
          </a:p>
          <a:p>
            <a:endParaRPr lang="ru-RU" sz="800" b="1" dirty="0" smtClean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r>
              <a:rPr lang="ru-RU" sz="32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Целевая аудитория </a:t>
            </a:r>
            <a:r>
              <a:rPr lang="ru-RU" sz="3200" b="1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– дети и молодежь</a:t>
            </a:r>
          </a:p>
          <a:p>
            <a:endParaRPr lang="ru-RU" sz="800" b="1" dirty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r>
              <a:rPr lang="ru-RU" sz="32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Основным </a:t>
            </a:r>
            <a:r>
              <a:rPr lang="ru-RU" sz="3200" dirty="0">
                <a:solidFill>
                  <a:srgbClr val="5A3F2B"/>
                </a:solidFill>
                <a:latin typeface="Arial Narrow" panose="020B0606020202030204" pitchFamily="34" charset="0"/>
              </a:rPr>
              <a:t>направлением деятельности БКЦ «Батискаф» </a:t>
            </a:r>
            <a:r>
              <a:rPr lang="ru-RU" sz="3200" dirty="0">
                <a:solidFill>
                  <a:srgbClr val="5A3F2B"/>
                </a:solidFill>
                <a:latin typeface="Arial Narrow" panose="020B0606020202030204" pitchFamily="34" charset="0"/>
              </a:rPr>
              <a:t>– </a:t>
            </a:r>
            <a:r>
              <a:rPr lang="ru-RU" sz="32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 популяризация </a:t>
            </a:r>
            <a:r>
              <a:rPr lang="ru-RU" sz="3200" b="1" dirty="0">
                <a:solidFill>
                  <a:srgbClr val="5A3F2B"/>
                </a:solidFill>
                <a:latin typeface="Arial Narrow" panose="020B0606020202030204" pitchFamily="34" charset="0"/>
              </a:rPr>
              <a:t>технических и естественных наук</a:t>
            </a:r>
          </a:p>
          <a:p>
            <a:pPr>
              <a:lnSpc>
                <a:spcPts val="2659"/>
              </a:lnSpc>
            </a:pPr>
            <a:endParaRPr lang="ru-RU" sz="4000" spc="649" dirty="0">
              <a:solidFill>
                <a:srgbClr val="5A3F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" r="10556"/>
          <a:stretch/>
        </p:blipFill>
        <p:spPr bwMode="auto">
          <a:xfrm>
            <a:off x="5029200" y="6557697"/>
            <a:ext cx="4061093" cy="334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6"/>
          <a:stretch/>
        </p:blipFill>
        <p:spPr bwMode="auto">
          <a:xfrm>
            <a:off x="9090292" y="6557697"/>
            <a:ext cx="7469399" cy="334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40577" y="1803811"/>
            <a:ext cx="334857" cy="1563010"/>
            <a:chOff x="0" y="0"/>
            <a:chExt cx="505184" cy="23580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184" cy="2358041"/>
            </a:xfrm>
            <a:custGeom>
              <a:avLst/>
              <a:gdLst/>
              <a:ahLst/>
              <a:cxnLst/>
              <a:rect l="l" t="t" r="r" b="b"/>
              <a:pathLst>
                <a:path w="505184" h="2358041">
                  <a:moveTo>
                    <a:pt x="0" y="0"/>
                  </a:moveTo>
                  <a:lnTo>
                    <a:pt x="505184" y="0"/>
                  </a:lnTo>
                  <a:lnTo>
                    <a:pt x="505184" y="2358041"/>
                  </a:lnTo>
                  <a:lnTo>
                    <a:pt x="0" y="2358041"/>
                  </a:lnTo>
                  <a:close/>
                </a:path>
              </a:pathLst>
            </a:custGeom>
            <a:solidFill>
              <a:srgbClr val="BE9A6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219200" y="620132"/>
            <a:ext cx="1300063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90"/>
              </a:lnSpc>
            </a:pPr>
            <a:r>
              <a:rPr lang="ru-RU" sz="4000" b="1" cap="all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Элементы бренда БКЦ </a:t>
            </a:r>
            <a:r>
              <a:rPr lang="ru-RU" sz="4000" b="1" cap="all" dirty="0">
                <a:solidFill>
                  <a:srgbClr val="5A3F2B"/>
                </a:solidFill>
                <a:latin typeface="Arial Narrow" panose="020B0606020202030204" pitchFamily="34" charset="0"/>
              </a:rPr>
              <a:t>«БАТИСКАФ» </a:t>
            </a:r>
            <a:endParaRPr lang="en-US" sz="4000" b="1" cap="all" dirty="0">
              <a:solidFill>
                <a:srgbClr val="5A3F2B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77320"/>
              </p:ext>
            </p:extLst>
          </p:nvPr>
        </p:nvGraphicFramePr>
        <p:xfrm>
          <a:off x="990600" y="1333499"/>
          <a:ext cx="16992600" cy="86258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096000"/>
                <a:gridCol w="10896600"/>
              </a:tblGrid>
              <a:tr h="1435100">
                <a:tc>
                  <a:txBody>
                    <a:bodyPr/>
                    <a:lstStyle/>
                    <a:p>
                      <a:pPr algn="l"/>
                      <a:endParaRPr lang="ru-RU" sz="2800" kern="1200" cap="none" spc="649" baseline="0" dirty="0" smtClean="0">
                        <a:latin typeface="Arial Narrow" panose="020B0606020202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ts val="4290"/>
                        </a:lnSpc>
                      </a:pPr>
                      <a:r>
                        <a:rPr lang="ru-RU" sz="4000" kern="1200" cap="none" baseline="0" dirty="0" smtClean="0">
                          <a:latin typeface="Arial Narrow" panose="020B0606020202030204" pitchFamily="34" charset="0"/>
                        </a:rPr>
                        <a:t>Логотип</a:t>
                      </a:r>
                      <a:endParaRPr lang="ru-RU" sz="4000" b="1" kern="1200" cap="none" baseline="0" dirty="0">
                        <a:solidFill>
                          <a:srgbClr val="5A3F2B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435100">
                <a:tc>
                  <a:txBody>
                    <a:bodyPr/>
                    <a:lstStyle/>
                    <a:p>
                      <a:pPr algn="l"/>
                      <a:endParaRPr lang="ru-RU" sz="4000" b="1" kern="1200" cap="none" spc="649" baseline="0" dirty="0" smtClean="0">
                        <a:latin typeface="Arial Narrow" panose="020B0606020202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ts val="4290"/>
                        </a:lnSpc>
                      </a:pPr>
                      <a:r>
                        <a:rPr lang="ru-RU" sz="4000" b="1" kern="1200" cap="none" baseline="0" dirty="0" smtClean="0">
                          <a:latin typeface="Arial Narrow" panose="020B0606020202030204" pitchFamily="34" charset="0"/>
                        </a:rPr>
                        <a:t>Слоган</a:t>
                      </a:r>
                      <a:endParaRPr lang="ru-RU" sz="4000" b="1" kern="1200" cap="none" baseline="0" dirty="0">
                        <a:solidFill>
                          <a:srgbClr val="5A3F2B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kern="1200" spc="649" dirty="0" smtClean="0"/>
                    </a:p>
                    <a:p>
                      <a:pPr marL="0" algn="ctr" defTabSz="914400" rtl="0" eaLnBrk="1" latinLnBrk="0" hangingPunct="1">
                        <a:lnSpc>
                          <a:spcPts val="4290"/>
                        </a:lnSpc>
                      </a:pPr>
                      <a:r>
                        <a:rPr lang="ru-RU" sz="4000" kern="1200" cap="none" baseline="0" dirty="0" smtClean="0"/>
                        <a:t>        </a:t>
                      </a:r>
                      <a:r>
                        <a:rPr lang="ru-RU" sz="4000" kern="1200" cap="none" baseline="0" dirty="0" smtClean="0">
                          <a:latin typeface="Arial Narrow" panose="020B0606020202030204" pitchFamily="34" charset="0"/>
                        </a:rPr>
                        <a:t>Полное погружение</a:t>
                      </a:r>
                      <a:endParaRPr lang="ru-RU" sz="4000" b="1" kern="1200" cap="none" baseline="0" dirty="0">
                        <a:solidFill>
                          <a:srgbClr val="5A3F2B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435100">
                <a:tc>
                  <a:txBody>
                    <a:bodyPr/>
                    <a:lstStyle/>
                    <a:p>
                      <a:pPr algn="l"/>
                      <a:endParaRPr lang="ru-RU" sz="2800" b="1" kern="1200" cap="none" spc="649" baseline="0" dirty="0" smtClean="0">
                        <a:latin typeface="Arial Narrow" panose="020B0606020202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ts val="4290"/>
                        </a:lnSpc>
                      </a:pPr>
                      <a:r>
                        <a:rPr lang="ru-RU" sz="4000" b="1" kern="1200" cap="none" baseline="0" dirty="0" smtClean="0">
                          <a:latin typeface="Arial Narrow" panose="020B0606020202030204" pitchFamily="34" charset="0"/>
                        </a:rPr>
                        <a:t>Фирменные цвета</a:t>
                      </a:r>
                      <a:endParaRPr lang="ru-RU" sz="4000" b="1" kern="1200" cap="none" baseline="0" dirty="0">
                        <a:solidFill>
                          <a:srgbClr val="5A3F2B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5100">
                <a:tc>
                  <a:txBody>
                    <a:bodyPr/>
                    <a:lstStyle/>
                    <a:p>
                      <a:pPr algn="l"/>
                      <a:endParaRPr lang="ru-RU" sz="4000" b="1" kern="1200" cap="none" spc="649" baseline="0" dirty="0" smtClean="0">
                        <a:latin typeface="Arial Narrow" panose="020B0606020202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ts val="4290"/>
                        </a:lnSpc>
                      </a:pPr>
                      <a:r>
                        <a:rPr lang="ru-RU" sz="4000" b="1" kern="1200" cap="none" baseline="0" dirty="0" smtClean="0">
                          <a:latin typeface="Arial Narrow" panose="020B0606020202030204" pitchFamily="34" charset="0"/>
                        </a:rPr>
                        <a:t>Паттерн</a:t>
                      </a:r>
                      <a:endParaRPr lang="ru-RU" sz="4000" b="1" kern="1200" cap="none" baseline="0" dirty="0">
                        <a:solidFill>
                          <a:srgbClr val="5A3F2B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435100">
                <a:tc>
                  <a:txBody>
                    <a:bodyPr/>
                    <a:lstStyle/>
                    <a:p>
                      <a:pPr algn="l"/>
                      <a:endParaRPr lang="ru-RU" sz="4000" b="1" kern="1200" cap="none" spc="649" baseline="0" dirty="0" smtClean="0">
                        <a:latin typeface="Arial Narrow" panose="020B0606020202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ts val="4290"/>
                        </a:lnSpc>
                      </a:pPr>
                      <a:r>
                        <a:rPr lang="ru-RU" sz="4000" b="1" kern="1200" cap="none" baseline="0" dirty="0" smtClean="0">
                          <a:latin typeface="Arial Narrow" panose="020B0606020202030204" pitchFamily="34" charset="0"/>
                        </a:rPr>
                        <a:t>Символ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4290"/>
                        </a:lnSpc>
                      </a:pPr>
                      <a:endParaRPr lang="ru-RU" sz="4000" b="1" kern="1200" cap="none" baseline="0" dirty="0" smtClean="0">
                        <a:solidFill>
                          <a:srgbClr val="5A3F2B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ts val="4290"/>
                        </a:lnSpc>
                      </a:pPr>
                      <a:endParaRPr lang="ru-RU" sz="4000" b="1" kern="1200" cap="none" baseline="0" dirty="0" smtClean="0">
                        <a:solidFill>
                          <a:srgbClr val="5A3F2B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ts val="4290"/>
                        </a:lnSpc>
                      </a:pPr>
                      <a:endParaRPr lang="ru-RU" sz="4000" b="1" kern="1200" cap="none" baseline="0" dirty="0">
                        <a:solidFill>
                          <a:srgbClr val="5A3F2B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1329756"/>
            <a:ext cx="1384890" cy="132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33500"/>
            <a:ext cx="1371160" cy="149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Z:\Фирменный стиль\Патерн Чугунная мостовая\Bruschatk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21" r="11026"/>
          <a:stretch/>
        </p:blipFill>
        <p:spPr bwMode="auto">
          <a:xfrm>
            <a:off x="10326683" y="5829300"/>
            <a:ext cx="5559434" cy="10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5308" y="4305300"/>
            <a:ext cx="1633537" cy="122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db\Downloads\Батискаф-transforme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t="10324" r="7716" b="8764"/>
          <a:stretch/>
        </p:blipFill>
        <p:spPr bwMode="auto">
          <a:xfrm>
            <a:off x="11512364" y="7166919"/>
            <a:ext cx="3188071" cy="270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774989" y="409762"/>
            <a:ext cx="12347829" cy="453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ru-RU" sz="4400" b="1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ДРЕСС-КОД </a:t>
            </a:r>
            <a:endParaRPr lang="en-US" sz="4400" b="1" dirty="0">
              <a:solidFill>
                <a:srgbClr val="5A3F2B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https://sun9-56.userapi.com/impg/frQSICTcXjpOVKf9L6mDG-jewxMum8D5wIMV5g/m_ALaVgdbYQ.jpg?size=1671x2160&amp;quality=95&amp;sign=b4765edcf8f66c16d52388dd082007e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682" y="1245830"/>
            <a:ext cx="6012814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8.userapi.com/impg/YSATWHmtDVzjSJ_5mHDxt_GwJJarg5kFvJDaYw/IVB6za-hS7c.jpg?size=1620x2160&amp;quality=95&amp;sign=b2cf411e5c931569a99393067a6a0ee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8" y="1245830"/>
            <a:ext cx="5813082" cy="77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496" y="1278923"/>
            <a:ext cx="5166704" cy="773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35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774989" y="409762"/>
            <a:ext cx="12347829" cy="453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ru-RU" sz="4400" b="1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БРЕНД ТЕРРИТОРИИ</a:t>
            </a:r>
            <a:endParaRPr lang="en-US" sz="4400" b="1" dirty="0">
              <a:solidFill>
                <a:srgbClr val="5A3F2B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921991" y="1562100"/>
            <a:ext cx="17110636" cy="8976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ru-RU" sz="4800" b="1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Бренд территории — </a:t>
            </a:r>
            <a:r>
              <a:rPr lang="ru-RU" sz="48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это политический, экономический, научный, образовательный, социокультурный</a:t>
            </a:r>
            <a:r>
              <a:rPr lang="ru-RU" sz="4800" dirty="0">
                <a:solidFill>
                  <a:srgbClr val="5A3F2B"/>
                </a:solidFill>
                <a:latin typeface="Arial Narrow" panose="020B0606020202030204" pitchFamily="34" charset="0"/>
              </a:rPr>
              <a:t> </a:t>
            </a:r>
            <a:r>
              <a:rPr lang="ru-RU" sz="48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потенциал.</a:t>
            </a:r>
          </a:p>
          <a:p>
            <a:pPr>
              <a:lnSpc>
                <a:spcPts val="3500"/>
              </a:lnSpc>
            </a:pPr>
            <a:endParaRPr lang="ru-RU" sz="4800" dirty="0" smtClean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pPr>
              <a:lnSpc>
                <a:spcPts val="3500"/>
              </a:lnSpc>
            </a:pPr>
            <a:endParaRPr lang="ru-RU" sz="4800" b="1" dirty="0" smtClean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pPr>
              <a:lnSpc>
                <a:spcPts val="3500"/>
              </a:lnSpc>
            </a:pPr>
            <a:r>
              <a:rPr lang="ru-RU" sz="4800" b="1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«Фундамент» территориального бренда:</a:t>
            </a:r>
          </a:p>
          <a:p>
            <a:pPr>
              <a:lnSpc>
                <a:spcPts val="3500"/>
              </a:lnSpc>
            </a:pPr>
            <a:r>
              <a:rPr lang="ru-RU" sz="4800" b="1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 </a:t>
            </a:r>
            <a:endParaRPr lang="ru-RU" sz="4800" b="1" dirty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pPr marL="571500" indent="-571500">
              <a:lnSpc>
                <a:spcPts val="3500"/>
              </a:lnSpc>
              <a:buFontTx/>
              <a:buChar char="-"/>
            </a:pPr>
            <a:r>
              <a:rPr lang="ru-RU" sz="48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официальные государственные символы;</a:t>
            </a:r>
          </a:p>
          <a:p>
            <a:pPr marL="571500" indent="-571500">
              <a:lnSpc>
                <a:spcPts val="3500"/>
              </a:lnSpc>
              <a:buFontTx/>
              <a:buChar char="-"/>
            </a:pPr>
            <a:endParaRPr lang="ru-RU" dirty="0" smtClean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pPr marL="571500" indent="-571500">
              <a:lnSpc>
                <a:spcPts val="3500"/>
              </a:lnSpc>
              <a:buFontTx/>
              <a:buChar char="-"/>
            </a:pPr>
            <a:r>
              <a:rPr lang="ru-RU" sz="48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памятники архитектуры;</a:t>
            </a:r>
          </a:p>
          <a:p>
            <a:pPr marL="571500" indent="-571500">
              <a:lnSpc>
                <a:spcPts val="3500"/>
              </a:lnSpc>
              <a:buFontTx/>
              <a:buChar char="-"/>
            </a:pPr>
            <a:endParaRPr lang="ru-RU" sz="4800" dirty="0" smtClean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pPr marL="571500" indent="-571500">
              <a:lnSpc>
                <a:spcPts val="3500"/>
              </a:lnSpc>
              <a:buFontTx/>
              <a:buChar char="-"/>
            </a:pPr>
            <a:r>
              <a:rPr lang="ru-RU" sz="48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мифы и легенды о территории;</a:t>
            </a:r>
          </a:p>
          <a:p>
            <a:pPr marL="571500" indent="-571500">
              <a:lnSpc>
                <a:spcPts val="3500"/>
              </a:lnSpc>
              <a:buFontTx/>
              <a:buChar char="-"/>
            </a:pPr>
            <a:endParaRPr lang="ru-RU" sz="4800" dirty="0" smtClean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pPr marL="571500" indent="-571500">
              <a:lnSpc>
                <a:spcPts val="3500"/>
              </a:lnSpc>
              <a:buFontTx/>
              <a:buChar char="-"/>
            </a:pPr>
            <a:r>
              <a:rPr lang="ru-RU" sz="48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известные личности;</a:t>
            </a:r>
          </a:p>
          <a:p>
            <a:pPr marL="571500" indent="-571500">
              <a:lnSpc>
                <a:spcPts val="3500"/>
              </a:lnSpc>
              <a:buFontTx/>
              <a:buChar char="-"/>
            </a:pPr>
            <a:endParaRPr lang="ru-RU" sz="4800" dirty="0" smtClean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pPr marL="571500" indent="-571500">
              <a:lnSpc>
                <a:spcPts val="3500"/>
              </a:lnSpc>
              <a:buFontTx/>
              <a:buChar char="-"/>
            </a:pPr>
            <a:r>
              <a:rPr lang="ru-RU" sz="48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корпоративные бренды;</a:t>
            </a:r>
          </a:p>
          <a:p>
            <a:pPr marL="571500" indent="-571500">
              <a:lnSpc>
                <a:spcPts val="3500"/>
              </a:lnSpc>
              <a:buFontTx/>
              <a:buChar char="-"/>
            </a:pPr>
            <a:endParaRPr lang="ru-RU" sz="4800" dirty="0" smtClean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pPr marL="571500" indent="-571500">
              <a:lnSpc>
                <a:spcPts val="3500"/>
              </a:lnSpc>
              <a:buFontTx/>
              <a:buChar char="-"/>
            </a:pPr>
            <a:r>
              <a:rPr lang="ru-RU" sz="4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бренды социальных организаций;</a:t>
            </a:r>
          </a:p>
          <a:p>
            <a:pPr marL="571500" indent="-571500">
              <a:lnSpc>
                <a:spcPts val="3500"/>
              </a:lnSpc>
              <a:buFontTx/>
              <a:buChar char="-"/>
            </a:pPr>
            <a:endParaRPr lang="ru-RU" sz="4800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571500" indent="-571500">
              <a:lnSpc>
                <a:spcPts val="3500"/>
              </a:lnSpc>
              <a:buFontTx/>
              <a:buChar char="-"/>
            </a:pPr>
            <a:r>
              <a:rPr lang="ru-RU" sz="4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событийные бренды.</a:t>
            </a:r>
          </a:p>
          <a:p>
            <a:pPr marL="571500" indent="-571500">
              <a:lnSpc>
                <a:spcPts val="3500"/>
              </a:lnSpc>
              <a:buFontTx/>
              <a:buChar char="-"/>
            </a:pPr>
            <a:endParaRPr lang="ru-RU" sz="4400" dirty="0">
              <a:solidFill>
                <a:srgbClr val="5A3F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38628" y="0"/>
            <a:ext cx="4841184" cy="10287000"/>
            <a:chOff x="0" y="0"/>
            <a:chExt cx="1766077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6077" cy="3752726"/>
            </a:xfrm>
            <a:custGeom>
              <a:avLst/>
              <a:gdLst/>
              <a:ahLst/>
              <a:cxnLst/>
              <a:rect l="l" t="t" r="r" b="b"/>
              <a:pathLst>
                <a:path w="1766077" h="3752726">
                  <a:moveTo>
                    <a:pt x="0" y="0"/>
                  </a:moveTo>
                  <a:lnTo>
                    <a:pt x="1766077" y="0"/>
                  </a:lnTo>
                  <a:lnTo>
                    <a:pt x="1766077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5A3F2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98855" y="5743666"/>
            <a:ext cx="334857" cy="1563010"/>
            <a:chOff x="0" y="0"/>
            <a:chExt cx="505184" cy="23580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184" cy="2358041"/>
            </a:xfrm>
            <a:custGeom>
              <a:avLst/>
              <a:gdLst/>
              <a:ahLst/>
              <a:cxnLst/>
              <a:rect l="l" t="t" r="r" b="b"/>
              <a:pathLst>
                <a:path w="505184" h="2358041">
                  <a:moveTo>
                    <a:pt x="0" y="0"/>
                  </a:moveTo>
                  <a:lnTo>
                    <a:pt x="505184" y="0"/>
                  </a:lnTo>
                  <a:lnTo>
                    <a:pt x="505184" y="2358041"/>
                  </a:lnTo>
                  <a:lnTo>
                    <a:pt x="0" y="2358041"/>
                  </a:lnTo>
                  <a:close/>
                </a:path>
              </a:pathLst>
            </a:custGeom>
            <a:solidFill>
              <a:srgbClr val="BE9A6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72570" y="752983"/>
            <a:ext cx="11615263" cy="562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ru-RU" sz="4400" b="1" dirty="0">
                <a:solidFill>
                  <a:srgbClr val="5A3F2B"/>
                </a:solidFill>
                <a:latin typeface="Arial Narrow" panose="020B0606020202030204" pitchFamily="34" charset="0"/>
              </a:rPr>
              <a:t>ХАРАКТЕРИСТИКА КРОНШТАДТА</a:t>
            </a:r>
            <a:endParaRPr lang="en-US" sz="4400" b="1" dirty="0">
              <a:solidFill>
                <a:srgbClr val="5A3F2B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438030" y="317450"/>
            <a:ext cx="1311067" cy="1422501"/>
          </a:xfrm>
          <a:custGeom>
            <a:avLst/>
            <a:gdLst/>
            <a:ahLst/>
            <a:cxnLst/>
            <a:rect l="l" t="t" r="r" b="b"/>
            <a:pathLst>
              <a:path w="1311067" h="1422501">
                <a:moveTo>
                  <a:pt x="0" y="0"/>
                </a:moveTo>
                <a:lnTo>
                  <a:pt x="1311067" y="0"/>
                </a:lnTo>
                <a:lnTo>
                  <a:pt x="1311067" y="1422500"/>
                </a:lnTo>
                <a:lnTo>
                  <a:pt x="0" y="142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Прямоугольник 5"/>
          <p:cNvSpPr/>
          <p:nvPr/>
        </p:nvSpPr>
        <p:spPr>
          <a:xfrm>
            <a:off x="261941" y="1562100"/>
            <a:ext cx="13182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5A3F2B"/>
                </a:solidFill>
                <a:latin typeface="Arial Narrow" panose="020B0606020202030204" pitchFamily="34" charset="0"/>
              </a:rPr>
              <a:t>Кронштадт</a:t>
            </a:r>
            <a:r>
              <a:rPr lang="ru-RU" sz="4400" dirty="0">
                <a:solidFill>
                  <a:srgbClr val="5A3F2B"/>
                </a:solidFill>
                <a:latin typeface="Arial Narrow" panose="020B0606020202030204" pitchFamily="34" charset="0"/>
              </a:rPr>
              <a:t> - город изобретателей, мечтателей и первооткрывателей.</a:t>
            </a:r>
          </a:p>
          <a:p>
            <a:endParaRPr lang="ru-RU" sz="4400" dirty="0">
              <a:solidFill>
                <a:srgbClr val="5A3F2B"/>
              </a:solidFill>
              <a:latin typeface="Arial Narrow" panose="020B0606020202030204" pitchFamily="34" charset="0"/>
            </a:endParaRPr>
          </a:p>
          <a:p>
            <a:r>
              <a:rPr lang="ru-RU" sz="4400" dirty="0">
                <a:solidFill>
                  <a:srgbClr val="5A3F2B"/>
                </a:solidFill>
                <a:latin typeface="Arial Narrow" panose="020B0606020202030204" pitchFamily="34" charset="0"/>
              </a:rPr>
              <a:t>Визуальный облик города изобилует грубыми архитектурными формами: форты, чугунная мостовая, доковый </a:t>
            </a:r>
            <a:r>
              <a:rPr lang="ru-RU" sz="4400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мост, склады</a:t>
            </a:r>
            <a:endParaRPr lang="ru-RU" sz="4400" dirty="0">
              <a:solidFill>
                <a:srgbClr val="5A3F2B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649420" y="2006517"/>
            <a:ext cx="441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dirty="0" smtClean="0">
                <a:solidFill>
                  <a:srgbClr val="BE9A6D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rPr>
              <a:t>Русское слово «пароход» придумал пассажир парохода «Елизавета» во время первого рейса из Санкт-Петербурга в Кронштадт. </a:t>
            </a:r>
            <a:endParaRPr lang="en-US" dirty="0">
              <a:solidFill>
                <a:srgbClr val="BE9A6D"/>
              </a:solidFill>
              <a:latin typeface="Old Standard TT" panose="02040503050505020303" pitchFamily="18" charset="0"/>
              <a:ea typeface="Old Standard TT" panose="02040503050505020303" pitchFamily="18" charset="0"/>
              <a:cs typeface="Old Standard TT" panose="020405030505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649420" y="4266338"/>
            <a:ext cx="441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dirty="0" smtClean="0">
                <a:solidFill>
                  <a:srgbClr val="BE9A6D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rPr>
              <a:t>Известная на весь мир чугунная мостовая Кронштадта, уникальный памятник дорожного строительства </a:t>
            </a:r>
            <a:r>
              <a:rPr lang="en-US" dirty="0" smtClean="0">
                <a:solidFill>
                  <a:srgbClr val="BE9A6D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rPr>
              <a:t>XIX </a:t>
            </a:r>
            <a:r>
              <a:rPr lang="ru-RU" dirty="0" smtClean="0">
                <a:solidFill>
                  <a:srgbClr val="BE9A6D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rPr>
              <a:t>века, - идеальный образец стиля «стимпанк»</a:t>
            </a:r>
            <a:endParaRPr lang="en-US" dirty="0">
              <a:solidFill>
                <a:srgbClr val="BE9A6D"/>
              </a:solidFill>
              <a:latin typeface="Old Standard TT" panose="02040503050505020303" pitchFamily="18" charset="0"/>
              <a:ea typeface="Old Standard TT" panose="02040503050505020303" pitchFamily="18" charset="0"/>
              <a:cs typeface="Old Standard TT" panose="02040503050505020303" pitchFamily="18" charset="0"/>
            </a:endParaRPr>
          </a:p>
        </p:txBody>
      </p:sp>
      <p:pic>
        <p:nvPicPr>
          <p:cNvPr id="13" name="Picture 2" descr="Z:\Трофимова\iron-paving-3393769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5524501"/>
            <a:ext cx="1571861" cy="10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Трофимова\_Мероприятия\2023\Зины История Кронштадта\Зин шаблон, копи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3901" r="77961" b="78236"/>
          <a:stretch/>
        </p:blipFill>
        <p:spPr bwMode="auto">
          <a:xfrm>
            <a:off x="15691600" y="3009900"/>
            <a:ext cx="1682000" cy="112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3800804" y="9146193"/>
            <a:ext cx="4268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dirty="0">
                <a:solidFill>
                  <a:srgbClr val="BE9A6D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rPr>
              <a:t>город, в котором было сделано более 100 значимых изобретений и внедрены многие передовые </a:t>
            </a:r>
            <a:r>
              <a:rPr lang="ru-RU" dirty="0" smtClean="0">
                <a:solidFill>
                  <a:srgbClr val="BE9A6D"/>
                </a:solidFill>
                <a:latin typeface="Old Standard TT" panose="02040503050505020303" pitchFamily="18" charset="0"/>
                <a:ea typeface="Old Standard TT" panose="02040503050505020303" pitchFamily="18" charset="0"/>
                <a:cs typeface="Old Standard TT" panose="02040503050505020303" pitchFamily="18" charset="0"/>
              </a:rPr>
              <a:t>технологии</a:t>
            </a:r>
            <a:endParaRPr lang="en-US" dirty="0">
              <a:solidFill>
                <a:srgbClr val="BE9A6D"/>
              </a:solidFill>
              <a:latin typeface="Old Standard TT" panose="02040503050505020303" pitchFamily="18" charset="0"/>
              <a:ea typeface="Old Standard TT" panose="02040503050505020303" pitchFamily="18" charset="0"/>
              <a:cs typeface="Old Standard TT" panose="02040503050505020303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32" y="5981700"/>
            <a:ext cx="4648200" cy="351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773" y="6075586"/>
            <a:ext cx="6118060" cy="344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0665" y="6818436"/>
            <a:ext cx="3104596" cy="232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3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774989" y="409762"/>
            <a:ext cx="12347829" cy="865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ru-RU" sz="4400" b="1" dirty="0" smtClean="0">
                <a:solidFill>
                  <a:srgbClr val="5A3F2B"/>
                </a:solidFill>
                <a:latin typeface="Arial Narrow" panose="020B0606020202030204" pitchFamily="34" charset="0"/>
              </a:rPr>
              <a:t>БРЕНД БИБЛИОТЕКИ КАК ОСНОВА ПОСТРОЕНИЯ ТЕРРИТОРИАЛЬНОГО БРЕНДА</a:t>
            </a:r>
            <a:endParaRPr lang="en-US" sz="4400" b="1" dirty="0">
              <a:solidFill>
                <a:srgbClr val="5A3F2B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4400" y="3695700"/>
            <a:ext cx="4267200" cy="137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Книжные фонды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20697" y="3695700"/>
            <a:ext cx="4267200" cy="137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Здания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10400" y="1485900"/>
            <a:ext cx="4267200" cy="1447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Бренд библиотеки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35000" y="3695700"/>
            <a:ext cx="4267200" cy="137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Мероприятия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7924" y="5448300"/>
            <a:ext cx="4267200" cy="137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Фонд редкой книги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79389" y="7103076"/>
            <a:ext cx="4267200" cy="137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Специализация фонда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08340" y="5448300"/>
            <a:ext cx="4267200" cy="137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Фасад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10400" y="7103076"/>
            <a:ext cx="4267200" cy="137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Внутренний интерьер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08340" y="8724900"/>
            <a:ext cx="4267200" cy="137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Арт-объекты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335000" y="5448300"/>
            <a:ext cx="4267200" cy="137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Разовые мероприятия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335000" y="7103076"/>
            <a:ext cx="4267200" cy="137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Arial Narrow" panose="020B0606020202030204" pitchFamily="34" charset="0"/>
              </a:rPr>
              <a:t>Событийные мероприятия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cxnSp>
        <p:nvCxnSpPr>
          <p:cNvPr id="16" name="Прямая соединительная линия 15"/>
          <p:cNvCxnSpPr>
            <a:stCxn id="7" idx="2"/>
          </p:cNvCxnSpPr>
          <p:nvPr/>
        </p:nvCxnSpPr>
        <p:spPr>
          <a:xfrm>
            <a:off x="9144000" y="2933700"/>
            <a:ext cx="10297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819400" y="3314700"/>
            <a:ext cx="1303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819400" y="3314700"/>
            <a:ext cx="10297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154297" y="3314700"/>
            <a:ext cx="10297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5844451" y="3278659"/>
            <a:ext cx="10297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4" idx="1"/>
          </p:cNvCxnSpPr>
          <p:nvPr/>
        </p:nvCxnSpPr>
        <p:spPr>
          <a:xfrm flipH="1">
            <a:off x="533400" y="4381500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533400" y="6210300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498389" y="7779608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6639697" y="4381500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6639697" y="6210300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6627340" y="7791965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6572764" y="9410700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12954000" y="4392827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12954000" y="6137189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12954000" y="7779608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33400" y="4392827"/>
            <a:ext cx="0" cy="3399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6603656" y="4392827"/>
            <a:ext cx="0" cy="5017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2939584" y="4380470"/>
            <a:ext cx="0" cy="3399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6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38628" y="0"/>
            <a:ext cx="4841184" cy="10287000"/>
            <a:chOff x="0" y="0"/>
            <a:chExt cx="1766077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6077" cy="3752726"/>
            </a:xfrm>
            <a:custGeom>
              <a:avLst/>
              <a:gdLst/>
              <a:ahLst/>
              <a:cxnLst/>
              <a:rect l="l" t="t" r="r" b="b"/>
              <a:pathLst>
                <a:path w="1766077" h="3752726">
                  <a:moveTo>
                    <a:pt x="0" y="0"/>
                  </a:moveTo>
                  <a:lnTo>
                    <a:pt x="1766077" y="0"/>
                  </a:lnTo>
                  <a:lnTo>
                    <a:pt x="1766077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5A3F2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5418509"/>
            <a:ext cx="334857" cy="1563010"/>
            <a:chOff x="0" y="0"/>
            <a:chExt cx="505184" cy="23580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184" cy="2358041"/>
            </a:xfrm>
            <a:custGeom>
              <a:avLst/>
              <a:gdLst/>
              <a:ahLst/>
              <a:cxnLst/>
              <a:rect l="l" t="t" r="r" b="b"/>
              <a:pathLst>
                <a:path w="505184" h="2358041">
                  <a:moveTo>
                    <a:pt x="0" y="0"/>
                  </a:moveTo>
                  <a:lnTo>
                    <a:pt x="505184" y="0"/>
                  </a:lnTo>
                  <a:lnTo>
                    <a:pt x="505184" y="2358041"/>
                  </a:lnTo>
                  <a:lnTo>
                    <a:pt x="0" y="2358041"/>
                  </a:lnTo>
                  <a:close/>
                </a:path>
              </a:pathLst>
            </a:custGeom>
            <a:solidFill>
              <a:srgbClr val="BE9A6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72569" y="744535"/>
            <a:ext cx="11615263" cy="562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ru-RU" sz="4400" b="1" dirty="0">
                <a:solidFill>
                  <a:srgbClr val="5A3F2B"/>
                </a:solidFill>
              </a:rPr>
              <a:t>ИНТЕРЬЕР БКЦ «БАТИСКАФ»</a:t>
            </a:r>
            <a:endParaRPr lang="en-US" sz="4400" b="1" dirty="0">
              <a:solidFill>
                <a:srgbClr val="5A3F2B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438030" y="317450"/>
            <a:ext cx="1311067" cy="1422501"/>
          </a:xfrm>
          <a:custGeom>
            <a:avLst/>
            <a:gdLst/>
            <a:ahLst/>
            <a:cxnLst/>
            <a:rect l="l" t="t" r="r" b="b"/>
            <a:pathLst>
              <a:path w="1311067" h="1422501">
                <a:moveTo>
                  <a:pt x="0" y="0"/>
                </a:moveTo>
                <a:lnTo>
                  <a:pt x="1311067" y="0"/>
                </a:lnTo>
                <a:lnTo>
                  <a:pt x="1311067" y="1422500"/>
                </a:lnTo>
                <a:lnTo>
                  <a:pt x="0" y="142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130" name="Picture 10" descr="Z:\_ФотоАрхив\_интерьеры библиотеки\IMG_9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123" y="7559560"/>
            <a:ext cx="3473295" cy="23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Z:\_ФотоАрхив\лучшие интерьеры\БКЦ Батискаф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026" y="4802715"/>
            <a:ext cx="3437513" cy="229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Трофимова\Фестиваль Стим-панка-59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905" y="2097235"/>
            <a:ext cx="3437513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5" y="2126323"/>
            <a:ext cx="12669268" cy="659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10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550</Words>
  <Application>Microsoft Office PowerPoint</Application>
  <PresentationFormat>Произвольный</PresentationFormat>
  <Paragraphs>114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Arial</vt:lpstr>
      <vt:lpstr>Old Standard TT</vt:lpstr>
      <vt:lpstr>Open Sans Bold</vt:lpstr>
      <vt:lpstr>Times New Roman</vt:lpstr>
      <vt:lpstr>Arial Narrow</vt:lpstr>
      <vt:lpstr>Calibri</vt:lpstr>
      <vt:lpstr>Vetren</vt:lpstr>
      <vt:lpstr>Office Theme</vt:lpstr>
      <vt:lpstr>1_Office Theme</vt:lpstr>
      <vt:lpstr>4_Office Theme</vt:lpstr>
      <vt:lpstr>2_Office Theme</vt:lpstr>
      <vt:lpstr>3_Office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доклада Трофимовой Е. А.</dc:title>
  <cp:lastModifiedBy>db</cp:lastModifiedBy>
  <cp:revision>87</cp:revision>
  <dcterms:created xsi:type="dcterms:W3CDTF">2006-08-16T00:00:00Z</dcterms:created>
  <dcterms:modified xsi:type="dcterms:W3CDTF">2024-04-10T11:51:47Z</dcterms:modified>
  <dc:identifier>DAFt4LszsBU</dc:identifier>
</cp:coreProperties>
</file>